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8"/>
  </p:notes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300" r:id="rId21"/>
    <p:sldId id="299" r:id="rId22"/>
    <p:sldId id="301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302" r:id="rId34"/>
    <p:sldId id="303" r:id="rId35"/>
    <p:sldId id="305" r:id="rId36"/>
    <p:sldId id="304" r:id="rId3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016A633-4B85-4699-91A0-CF24CBDC3386}" type="datetimeFigureOut">
              <a:rPr lang="ar-SA" smtClean="0"/>
              <a:t>28/01/1435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8DAA3B3-7103-419D-A72E-7792DA0E87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408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AA3B3-7103-419D-A72E-7792DA0E8762}" type="slidenum">
              <a:rPr lang="ar-SA" smtClean="0"/>
              <a:t>34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7840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AA3B3-7103-419D-A72E-7792DA0E8762}" type="slidenum">
              <a:rPr lang="ar-SA" smtClean="0"/>
              <a:t>35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7840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28/01/1435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28/01/1435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28/01/1435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28/01/1435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28/01/1435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28/01/1435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28/01/1435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28/01/1435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28/01/1435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28/01/1435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28/01/1435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28/01/1435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635896" y="188640"/>
            <a:ext cx="1512168" cy="1584176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 smtClean="0">
                <a:solidFill>
                  <a:srgbClr val="FFFF00"/>
                </a:solidFill>
              </a:rPr>
              <a:t>م</a:t>
            </a:r>
          </a:p>
        </p:txBody>
      </p:sp>
      <p:cxnSp>
        <p:nvCxnSpPr>
          <p:cNvPr id="6" name="رابط بشكل مرفق 5"/>
          <p:cNvCxnSpPr>
            <a:stCxn id="4" idx="2"/>
          </p:cNvCxnSpPr>
          <p:nvPr/>
        </p:nvCxnSpPr>
        <p:spPr>
          <a:xfrm rot="16200000" flipH="1">
            <a:off x="5922150" y="242646"/>
            <a:ext cx="648072" cy="3708412"/>
          </a:xfrm>
          <a:prstGeom prst="bentConnector2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>
            <a:off x="81003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5940152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2483768" y="2420888"/>
            <a:ext cx="1872208" cy="0"/>
          </a:xfrm>
          <a:prstGeom prst="straightConnector1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3635896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flipH="1">
            <a:off x="899592" y="2420888"/>
            <a:ext cx="1584176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>
            <a:off x="8995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مستدير الزوايا 20"/>
          <p:cNvSpPr/>
          <p:nvPr/>
        </p:nvSpPr>
        <p:spPr>
          <a:xfrm>
            <a:off x="7308304" y="3501008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 smtClean="0">
                <a:solidFill>
                  <a:srgbClr val="FFFF00"/>
                </a:solidFill>
              </a:rPr>
              <a:t>مـ</a:t>
            </a:r>
            <a:endParaRPr lang="ar-SA" sz="6000" b="1" dirty="0">
              <a:solidFill>
                <a:srgbClr val="FFFF00"/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5220072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 smtClean="0">
                <a:solidFill>
                  <a:srgbClr val="FFFF00"/>
                </a:solidFill>
              </a:rPr>
              <a:t>ـمـ</a:t>
            </a:r>
            <a:endParaRPr lang="ar-SA" sz="6000" b="1" dirty="0">
              <a:solidFill>
                <a:srgbClr val="FFFF00"/>
              </a:solidFill>
            </a:endParaRPr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298782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 smtClean="0">
                <a:solidFill>
                  <a:srgbClr val="FFFF00"/>
                </a:solidFill>
              </a:rPr>
              <a:t>ـم</a:t>
            </a:r>
            <a:endParaRPr lang="ar-SA" sz="6000" b="1" dirty="0">
              <a:solidFill>
                <a:srgbClr val="FFFF00"/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46754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 smtClean="0">
                <a:solidFill>
                  <a:srgbClr val="FFFF00"/>
                </a:solidFill>
              </a:rPr>
              <a:t>م</a:t>
            </a:r>
            <a:endParaRPr lang="ar-SA" sz="6000" b="1" dirty="0">
              <a:solidFill>
                <a:srgbClr val="FFFF00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812360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 smtClean="0">
                <a:solidFill>
                  <a:srgbClr val="FFFF00"/>
                </a:solidFill>
              </a:rPr>
              <a:t>مَ</a:t>
            </a:r>
            <a:endParaRPr lang="ar-SA" sz="6000" b="1" dirty="0">
              <a:solidFill>
                <a:srgbClr val="FFFF00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660232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 smtClean="0">
                <a:solidFill>
                  <a:srgbClr val="FFFF00"/>
                </a:solidFill>
              </a:rPr>
              <a:t>مِ</a:t>
            </a:r>
            <a:endParaRPr lang="ar-SA" sz="6000" b="1" dirty="0">
              <a:solidFill>
                <a:srgbClr val="FFFF00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5508104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 smtClean="0">
                <a:solidFill>
                  <a:srgbClr val="FFFF00"/>
                </a:solidFill>
              </a:rPr>
              <a:t>مُ</a:t>
            </a:r>
            <a:endParaRPr lang="ar-SA" sz="6000" b="1" dirty="0">
              <a:solidFill>
                <a:srgbClr val="FFFF00"/>
              </a:solidFill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1331640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 smtClean="0">
                <a:solidFill>
                  <a:srgbClr val="FFFF00"/>
                </a:solidFill>
              </a:rPr>
              <a:t>مْ</a:t>
            </a:r>
            <a:endParaRPr lang="ar-SA" sz="6000" b="1" dirty="0">
              <a:solidFill>
                <a:srgbClr val="FFFF00"/>
              </a:solidFill>
            </a:endParaRPr>
          </a:p>
        </p:txBody>
      </p:sp>
      <p:sp>
        <p:nvSpPr>
          <p:cNvPr id="9" name="متوازي أضلاع 8"/>
          <p:cNvSpPr/>
          <p:nvPr/>
        </p:nvSpPr>
        <p:spPr>
          <a:xfrm>
            <a:off x="687625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rgbClr val="C00000"/>
                </a:solidFill>
              </a:rPr>
              <a:t>مُهَند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25" name="متوازي أضلاع 24"/>
          <p:cNvSpPr/>
          <p:nvPr/>
        </p:nvSpPr>
        <p:spPr>
          <a:xfrm>
            <a:off x="4644008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rgbClr val="C00000"/>
                </a:solidFill>
              </a:rPr>
              <a:t>أحمَدُ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27" name="متوازي أضلاع 26"/>
          <p:cNvSpPr/>
          <p:nvPr/>
        </p:nvSpPr>
        <p:spPr>
          <a:xfrm>
            <a:off x="255577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rgbClr val="C00000"/>
                </a:solidFill>
              </a:rPr>
              <a:t>علَمٌ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28" name="متوازي أضلاع 27"/>
          <p:cNvSpPr/>
          <p:nvPr/>
        </p:nvSpPr>
        <p:spPr>
          <a:xfrm>
            <a:off x="179512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</a:rPr>
              <a:t>أحلامُ</a:t>
            </a:r>
          </a:p>
        </p:txBody>
      </p:sp>
      <p:cxnSp>
        <p:nvCxnSpPr>
          <p:cNvPr id="29" name="رابط كسهم مستقيم 28"/>
          <p:cNvCxnSpPr/>
          <p:nvPr/>
        </p:nvCxnSpPr>
        <p:spPr>
          <a:xfrm>
            <a:off x="8028384" y="4437112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>
            <a:off x="5868144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356388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104360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19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4" grpId="0" animBg="1"/>
      <p:bldP spid="26" grpId="0" animBg="1"/>
      <p:bldP spid="2" grpId="0" animBg="1"/>
      <p:bldP spid="15" grpId="0" animBg="1"/>
      <p:bldP spid="17" grpId="0" animBg="1"/>
      <p:bldP spid="23" grpId="0" animBg="1"/>
      <p:bldP spid="9" grpId="0" animBg="1"/>
      <p:bldP spid="25" grpId="0" animBg="1"/>
      <p:bldP spid="27" grpId="0" animBg="1"/>
      <p:bldP spid="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635896" y="188640"/>
            <a:ext cx="1512168" cy="1584176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FFFF00"/>
                </a:solidFill>
              </a:rPr>
              <a:t>ق</a:t>
            </a:r>
            <a:endParaRPr lang="ar-SA" sz="5400" b="1" dirty="0" smtClean="0">
              <a:solidFill>
                <a:srgbClr val="FFFF00"/>
              </a:solidFill>
            </a:endParaRPr>
          </a:p>
        </p:txBody>
      </p:sp>
      <p:cxnSp>
        <p:nvCxnSpPr>
          <p:cNvPr id="6" name="رابط بشكل مرفق 5"/>
          <p:cNvCxnSpPr>
            <a:stCxn id="4" idx="2"/>
          </p:cNvCxnSpPr>
          <p:nvPr/>
        </p:nvCxnSpPr>
        <p:spPr>
          <a:xfrm rot="16200000" flipH="1">
            <a:off x="5922150" y="242646"/>
            <a:ext cx="648072" cy="3708412"/>
          </a:xfrm>
          <a:prstGeom prst="bentConnector2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>
            <a:off x="81003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5940152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2483768" y="2420888"/>
            <a:ext cx="1872208" cy="0"/>
          </a:xfrm>
          <a:prstGeom prst="straightConnector1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3635896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flipH="1">
            <a:off x="899592" y="2420888"/>
            <a:ext cx="1584176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>
            <a:off x="8995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مستدير الزوايا 20"/>
          <p:cNvSpPr/>
          <p:nvPr/>
        </p:nvSpPr>
        <p:spPr>
          <a:xfrm>
            <a:off x="7308304" y="3501008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قـ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5220072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ـقـ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298782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ـق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46754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ق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812360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قَ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660232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قِ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5508104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قُ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1331640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قْ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9" name="متوازي أضلاع 8"/>
          <p:cNvSpPr/>
          <p:nvPr/>
        </p:nvSpPr>
        <p:spPr>
          <a:xfrm>
            <a:off x="687625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قُرْآنٌ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5" name="متوازي أضلاع 24"/>
          <p:cNvSpPr/>
          <p:nvPr/>
        </p:nvSpPr>
        <p:spPr>
          <a:xfrm>
            <a:off x="4644008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القِراءة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7" name="متوازي أضلاع 26"/>
          <p:cNvSpPr/>
          <p:nvPr/>
        </p:nvSpPr>
        <p:spPr>
          <a:xfrm>
            <a:off x="255577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صَدِيْقٌ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8" name="متوازي أضلاع 27"/>
          <p:cNvSpPr/>
          <p:nvPr/>
        </p:nvSpPr>
        <p:spPr>
          <a:xfrm>
            <a:off x="179512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بَرْقٌ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cxnSp>
        <p:nvCxnSpPr>
          <p:cNvPr id="29" name="رابط كسهم مستقيم 28"/>
          <p:cNvCxnSpPr/>
          <p:nvPr/>
        </p:nvCxnSpPr>
        <p:spPr>
          <a:xfrm>
            <a:off x="8028384" y="4437112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>
            <a:off x="5868144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356388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104360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86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4" grpId="0" animBg="1"/>
      <p:bldP spid="26" grpId="0" animBg="1"/>
      <p:bldP spid="2" grpId="0" animBg="1"/>
      <p:bldP spid="15" grpId="0" animBg="1"/>
      <p:bldP spid="17" grpId="0" animBg="1"/>
      <p:bldP spid="23" grpId="0" animBg="1"/>
      <p:bldP spid="9" grpId="0" animBg="1"/>
      <p:bldP spid="25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635896" y="188640"/>
            <a:ext cx="1512168" cy="1584176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ت</a:t>
            </a:r>
          </a:p>
        </p:txBody>
      </p:sp>
      <p:cxnSp>
        <p:nvCxnSpPr>
          <p:cNvPr id="6" name="رابط بشكل مرفق 5"/>
          <p:cNvCxnSpPr>
            <a:stCxn id="4" idx="2"/>
          </p:cNvCxnSpPr>
          <p:nvPr/>
        </p:nvCxnSpPr>
        <p:spPr>
          <a:xfrm rot="16200000" flipH="1">
            <a:off x="5922150" y="242646"/>
            <a:ext cx="648072" cy="3708412"/>
          </a:xfrm>
          <a:prstGeom prst="bentConnector2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>
            <a:off x="81003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5940152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2483768" y="2420888"/>
            <a:ext cx="1872208" cy="0"/>
          </a:xfrm>
          <a:prstGeom prst="straightConnector1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3635896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flipH="1">
            <a:off x="899592" y="2420888"/>
            <a:ext cx="1584176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>
            <a:off x="8995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مستدير الزوايا 20"/>
          <p:cNvSpPr/>
          <p:nvPr/>
        </p:nvSpPr>
        <p:spPr>
          <a:xfrm>
            <a:off x="7308304" y="3501008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تـ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5220072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ـتـ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298782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ـت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46754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ت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812360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تَ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660232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تِ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5508104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تُ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1331640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تْ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9" name="متوازي أضلاع 8"/>
          <p:cNvSpPr/>
          <p:nvPr/>
        </p:nvSpPr>
        <p:spPr>
          <a:xfrm>
            <a:off x="687625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تُفاحٌ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5" name="متوازي أضلاع 24"/>
          <p:cNvSpPr/>
          <p:nvPr/>
        </p:nvSpPr>
        <p:spPr>
          <a:xfrm>
            <a:off x="4644008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بَيْتُنا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7" name="متوازي أضلاع 26"/>
          <p:cNvSpPr/>
          <p:nvPr/>
        </p:nvSpPr>
        <p:spPr>
          <a:xfrm>
            <a:off x="255577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لَعِبَتْ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8" name="متوازي أضلاع 27"/>
          <p:cNvSpPr/>
          <p:nvPr/>
        </p:nvSpPr>
        <p:spPr>
          <a:xfrm>
            <a:off x="179512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تُوتٌ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cxnSp>
        <p:nvCxnSpPr>
          <p:cNvPr id="29" name="رابط كسهم مستقيم 28"/>
          <p:cNvCxnSpPr/>
          <p:nvPr/>
        </p:nvCxnSpPr>
        <p:spPr>
          <a:xfrm>
            <a:off x="8028384" y="4437112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>
            <a:off x="5868144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356388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104360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86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4" grpId="0" animBg="1"/>
      <p:bldP spid="26" grpId="0" animBg="1"/>
      <p:bldP spid="2" grpId="0" animBg="1"/>
      <p:bldP spid="15" grpId="0" animBg="1"/>
      <p:bldP spid="17" grpId="0" animBg="1"/>
      <p:bldP spid="23" grpId="0" animBg="1"/>
      <p:bldP spid="9" grpId="0" animBg="1"/>
      <p:bldP spid="25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635896" y="188640"/>
            <a:ext cx="1512168" cy="1584176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ح</a:t>
            </a:r>
          </a:p>
        </p:txBody>
      </p:sp>
      <p:cxnSp>
        <p:nvCxnSpPr>
          <p:cNvPr id="6" name="رابط بشكل مرفق 5"/>
          <p:cNvCxnSpPr>
            <a:stCxn id="4" idx="2"/>
          </p:cNvCxnSpPr>
          <p:nvPr/>
        </p:nvCxnSpPr>
        <p:spPr>
          <a:xfrm rot="16200000" flipH="1">
            <a:off x="5922150" y="242646"/>
            <a:ext cx="648072" cy="3708412"/>
          </a:xfrm>
          <a:prstGeom prst="bentConnector2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>
            <a:off x="81003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5940152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2483768" y="2420888"/>
            <a:ext cx="1872208" cy="0"/>
          </a:xfrm>
          <a:prstGeom prst="straightConnector1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3635896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flipH="1">
            <a:off x="899592" y="2420888"/>
            <a:ext cx="1584176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>
            <a:off x="8995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مستدير الزوايا 20"/>
          <p:cNvSpPr/>
          <p:nvPr/>
        </p:nvSpPr>
        <p:spPr>
          <a:xfrm>
            <a:off x="7308304" y="3501008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حـ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5220072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ــحـ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298782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ــح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46754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ح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812360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حَ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660232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حِ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5508104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حُ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1331640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حْ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9" name="متوازي أضلاع 8"/>
          <p:cNvSpPr/>
          <p:nvPr/>
        </p:nvSpPr>
        <p:spPr>
          <a:xfrm>
            <a:off x="687625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حَكَمٌ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5" name="متوازي أضلاع 24"/>
          <p:cNvSpPr/>
          <p:nvPr/>
        </p:nvSpPr>
        <p:spPr>
          <a:xfrm>
            <a:off x="4644008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لَحِقَ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7" name="متوازي أضلاع 26"/>
          <p:cNvSpPr/>
          <p:nvPr/>
        </p:nvSpPr>
        <p:spPr>
          <a:xfrm>
            <a:off x="255577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مَسْبَح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8" name="متوازي أضلاع 27"/>
          <p:cNvSpPr/>
          <p:nvPr/>
        </p:nvSpPr>
        <p:spPr>
          <a:xfrm>
            <a:off x="179512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فَرِحَ</a:t>
            </a:r>
          </a:p>
        </p:txBody>
      </p:sp>
      <p:cxnSp>
        <p:nvCxnSpPr>
          <p:cNvPr id="29" name="رابط كسهم مستقيم 28"/>
          <p:cNvCxnSpPr/>
          <p:nvPr/>
        </p:nvCxnSpPr>
        <p:spPr>
          <a:xfrm>
            <a:off x="8028384" y="4437112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>
            <a:off x="5868144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356388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104360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86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4" grpId="0" animBg="1"/>
      <p:bldP spid="26" grpId="0" animBg="1"/>
      <p:bldP spid="2" grpId="0" animBg="1"/>
      <p:bldP spid="15" grpId="0" animBg="1"/>
      <p:bldP spid="17" grpId="0" animBg="1"/>
      <p:bldP spid="23" grpId="0" animBg="1"/>
      <p:bldP spid="9" grpId="0" animBg="1"/>
      <p:bldP spid="25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635896" y="188640"/>
            <a:ext cx="1512168" cy="1584176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أ</a:t>
            </a:r>
          </a:p>
        </p:txBody>
      </p:sp>
      <p:cxnSp>
        <p:nvCxnSpPr>
          <p:cNvPr id="6" name="رابط بشكل مرفق 5"/>
          <p:cNvCxnSpPr>
            <a:stCxn id="4" idx="2"/>
          </p:cNvCxnSpPr>
          <p:nvPr/>
        </p:nvCxnSpPr>
        <p:spPr>
          <a:xfrm rot="16200000" flipH="1">
            <a:off x="5922150" y="242646"/>
            <a:ext cx="648072" cy="3708412"/>
          </a:xfrm>
          <a:prstGeom prst="bentConnector2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>
            <a:off x="81003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5940152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2483768" y="2420888"/>
            <a:ext cx="1872208" cy="0"/>
          </a:xfrm>
          <a:prstGeom prst="straightConnector1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3635896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flipH="1">
            <a:off x="899592" y="2420888"/>
            <a:ext cx="1584176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>
            <a:off x="8995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مستدير الزوايا 20"/>
          <p:cNvSpPr/>
          <p:nvPr/>
        </p:nvSpPr>
        <p:spPr>
          <a:xfrm>
            <a:off x="7308304" y="3501008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أ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5220072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ــأ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298782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أ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46754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812360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أَ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660232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إِ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5508104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أُ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1331640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أْ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9" name="متوازي أضلاع 8"/>
          <p:cNvSpPr/>
          <p:nvPr/>
        </p:nvSpPr>
        <p:spPr>
          <a:xfrm>
            <a:off x="687625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أمْواجْ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5" name="متوازي أضلاع 24"/>
          <p:cNvSpPr/>
          <p:nvPr/>
        </p:nvSpPr>
        <p:spPr>
          <a:xfrm>
            <a:off x="4644008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فَأسٌ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7" name="متوازي أضلاع 26"/>
          <p:cNvSpPr/>
          <p:nvPr/>
        </p:nvSpPr>
        <p:spPr>
          <a:xfrm>
            <a:off x="255577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قَرَأ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8" name="متوازي أضلاع 27"/>
          <p:cNvSpPr/>
          <p:nvPr/>
        </p:nvSpPr>
        <p:spPr>
          <a:xfrm>
            <a:off x="179512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b="1" dirty="0">
              <a:solidFill>
                <a:srgbClr val="C00000"/>
              </a:solidFill>
            </a:endParaRPr>
          </a:p>
        </p:txBody>
      </p:sp>
      <p:cxnSp>
        <p:nvCxnSpPr>
          <p:cNvPr id="29" name="رابط كسهم مستقيم 28"/>
          <p:cNvCxnSpPr/>
          <p:nvPr/>
        </p:nvCxnSpPr>
        <p:spPr>
          <a:xfrm>
            <a:off x="8028384" y="4437112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>
            <a:off x="5868144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356388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104360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86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4" grpId="0" animBg="1"/>
      <p:bldP spid="26" grpId="0" animBg="1"/>
      <p:bldP spid="2" grpId="0" animBg="1"/>
      <p:bldP spid="15" grpId="0" animBg="1"/>
      <p:bldP spid="17" grpId="0" animBg="1"/>
      <p:bldP spid="23" grpId="0" animBg="1"/>
      <p:bldP spid="9" grpId="0" animBg="1"/>
      <p:bldP spid="25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635896" y="188640"/>
            <a:ext cx="1512168" cy="1584176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ط</a:t>
            </a:r>
          </a:p>
        </p:txBody>
      </p:sp>
      <p:cxnSp>
        <p:nvCxnSpPr>
          <p:cNvPr id="6" name="رابط بشكل مرفق 5"/>
          <p:cNvCxnSpPr>
            <a:stCxn id="4" idx="2"/>
          </p:cNvCxnSpPr>
          <p:nvPr/>
        </p:nvCxnSpPr>
        <p:spPr>
          <a:xfrm rot="16200000" flipH="1">
            <a:off x="5922150" y="242646"/>
            <a:ext cx="648072" cy="3708412"/>
          </a:xfrm>
          <a:prstGeom prst="bentConnector2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>
            <a:off x="81003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5940152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2483768" y="2420888"/>
            <a:ext cx="1872208" cy="0"/>
          </a:xfrm>
          <a:prstGeom prst="straightConnector1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3635896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flipH="1">
            <a:off x="899592" y="2420888"/>
            <a:ext cx="1584176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>
            <a:off x="8995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مستدير الزوايا 20"/>
          <p:cNvSpPr/>
          <p:nvPr/>
        </p:nvSpPr>
        <p:spPr>
          <a:xfrm>
            <a:off x="7308304" y="3501008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طـــ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5220072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ــطـ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298782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ــط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46754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ط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812360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طَ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660232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طِ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5508104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طُ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1331640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طْ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9" name="متوازي أضلاع 8"/>
          <p:cNvSpPr/>
          <p:nvPr/>
        </p:nvSpPr>
        <p:spPr>
          <a:xfrm>
            <a:off x="687625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طُيُور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5" name="متوازي أضلاع 24"/>
          <p:cNvSpPr/>
          <p:nvPr/>
        </p:nvSpPr>
        <p:spPr>
          <a:xfrm>
            <a:off x="4644008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مَطَرٌ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7" name="متوازي أضلاع 26"/>
          <p:cNvSpPr/>
          <p:nvPr/>
        </p:nvSpPr>
        <p:spPr>
          <a:xfrm>
            <a:off x="255577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بَطٌ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8" name="متوازي أضلاع 27"/>
          <p:cNvSpPr/>
          <p:nvPr/>
        </p:nvSpPr>
        <p:spPr>
          <a:xfrm>
            <a:off x="179512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مَطَّاطٌ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cxnSp>
        <p:nvCxnSpPr>
          <p:cNvPr id="29" name="رابط كسهم مستقيم 28"/>
          <p:cNvCxnSpPr/>
          <p:nvPr/>
        </p:nvCxnSpPr>
        <p:spPr>
          <a:xfrm>
            <a:off x="8028384" y="4437112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>
            <a:off x="5868144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356388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104360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86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4" grpId="0" animBg="1"/>
      <p:bldP spid="26" grpId="0" animBg="1"/>
      <p:bldP spid="2" grpId="0" animBg="1"/>
      <p:bldP spid="15" grpId="0" animBg="1"/>
      <p:bldP spid="17" grpId="0" animBg="1"/>
      <p:bldP spid="23" grpId="0" animBg="1"/>
      <p:bldP spid="9" grpId="0" animBg="1"/>
      <p:bldP spid="25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635896" y="188640"/>
            <a:ext cx="1512168" cy="1584176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ز</a:t>
            </a:r>
          </a:p>
        </p:txBody>
      </p:sp>
      <p:cxnSp>
        <p:nvCxnSpPr>
          <p:cNvPr id="6" name="رابط بشكل مرفق 5"/>
          <p:cNvCxnSpPr>
            <a:stCxn id="4" idx="2"/>
          </p:cNvCxnSpPr>
          <p:nvPr/>
        </p:nvCxnSpPr>
        <p:spPr>
          <a:xfrm rot="16200000" flipH="1">
            <a:off x="5922150" y="242646"/>
            <a:ext cx="648072" cy="3708412"/>
          </a:xfrm>
          <a:prstGeom prst="bentConnector2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>
            <a:off x="81003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5940152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2483768" y="2420888"/>
            <a:ext cx="1872208" cy="0"/>
          </a:xfrm>
          <a:prstGeom prst="straightConnector1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3635896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flipH="1">
            <a:off x="899592" y="2420888"/>
            <a:ext cx="1584176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>
            <a:off x="8995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مستدير الزوايا 20"/>
          <p:cNvSpPr/>
          <p:nvPr/>
        </p:nvSpPr>
        <p:spPr>
          <a:xfrm>
            <a:off x="7308304" y="3501008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ز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5220072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ــز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298782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ــز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46754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ز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812360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زَ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660232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زِ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5508104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زُ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1331640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زْ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9" name="متوازي أضلاع 8"/>
          <p:cNvSpPr/>
          <p:nvPr/>
        </p:nvSpPr>
        <p:spPr>
          <a:xfrm>
            <a:off x="687625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زَهْرَةٌ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5" name="متوازي أضلاع 24"/>
          <p:cNvSpPr/>
          <p:nvPr/>
        </p:nvSpPr>
        <p:spPr>
          <a:xfrm>
            <a:off x="4644008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حِزَامٌ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7" name="متوازي أضلاع 26"/>
          <p:cNvSpPr/>
          <p:nvPr/>
        </p:nvSpPr>
        <p:spPr>
          <a:xfrm>
            <a:off x="255577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زَمْزَمْ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8" name="متوازي أضلاع 27"/>
          <p:cNvSpPr/>
          <p:nvPr/>
        </p:nvSpPr>
        <p:spPr>
          <a:xfrm>
            <a:off x="179512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أَرُزْ</a:t>
            </a:r>
            <a:endParaRPr lang="ar-SA" sz="3600" b="1" dirty="0">
              <a:solidFill>
                <a:srgbClr val="C00000"/>
              </a:solidFill>
            </a:endParaRPr>
          </a:p>
        </p:txBody>
      </p:sp>
      <p:cxnSp>
        <p:nvCxnSpPr>
          <p:cNvPr id="29" name="رابط كسهم مستقيم 28"/>
          <p:cNvCxnSpPr/>
          <p:nvPr/>
        </p:nvCxnSpPr>
        <p:spPr>
          <a:xfrm>
            <a:off x="8028384" y="4437112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>
            <a:off x="5868144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356388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104360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86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4" grpId="0" animBg="1"/>
      <p:bldP spid="26" grpId="0" animBg="1"/>
      <p:bldP spid="2" grpId="0" animBg="1"/>
      <p:bldP spid="15" grpId="0" animBg="1"/>
      <p:bldP spid="17" grpId="0" animBg="1"/>
      <p:bldP spid="23" grpId="0" animBg="1"/>
      <p:bldP spid="9" grpId="0" animBg="1"/>
      <p:bldP spid="25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635896" y="188640"/>
            <a:ext cx="1512168" cy="1584176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و</a:t>
            </a:r>
          </a:p>
        </p:txBody>
      </p:sp>
      <p:cxnSp>
        <p:nvCxnSpPr>
          <p:cNvPr id="6" name="رابط بشكل مرفق 5"/>
          <p:cNvCxnSpPr>
            <a:stCxn id="4" idx="2"/>
          </p:cNvCxnSpPr>
          <p:nvPr/>
        </p:nvCxnSpPr>
        <p:spPr>
          <a:xfrm rot="16200000" flipH="1">
            <a:off x="5922150" y="242646"/>
            <a:ext cx="648072" cy="3708412"/>
          </a:xfrm>
          <a:prstGeom prst="bentConnector2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>
            <a:off x="81003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5940152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2483768" y="2420888"/>
            <a:ext cx="1872208" cy="0"/>
          </a:xfrm>
          <a:prstGeom prst="straightConnector1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3635896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flipH="1">
            <a:off x="899592" y="2420888"/>
            <a:ext cx="1584176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>
            <a:off x="8995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مستدير الزوايا 20"/>
          <p:cNvSpPr/>
          <p:nvPr/>
        </p:nvSpPr>
        <p:spPr>
          <a:xfrm>
            <a:off x="7308304" y="3501008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و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5220072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ــو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298782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ــو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46754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812360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وَ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660232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وِ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5508104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وُ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1331640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وْ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9" name="متوازي أضلاع 8"/>
          <p:cNvSpPr/>
          <p:nvPr/>
        </p:nvSpPr>
        <p:spPr>
          <a:xfrm>
            <a:off x="687625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وَرْدَة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5" name="متوازي أضلاع 24"/>
          <p:cNvSpPr/>
          <p:nvPr/>
        </p:nvSpPr>
        <p:spPr>
          <a:xfrm>
            <a:off x="4644008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فَواكِه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7" name="متوازي أضلاع 26"/>
          <p:cNvSpPr/>
          <p:nvPr/>
        </p:nvSpPr>
        <p:spPr>
          <a:xfrm>
            <a:off x="255577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دَلْو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8" name="متوازي أضلاع 27"/>
          <p:cNvSpPr/>
          <p:nvPr/>
        </p:nvSpPr>
        <p:spPr>
          <a:xfrm>
            <a:off x="179512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b="1" dirty="0">
              <a:solidFill>
                <a:srgbClr val="C00000"/>
              </a:solidFill>
            </a:endParaRPr>
          </a:p>
        </p:txBody>
      </p:sp>
      <p:cxnSp>
        <p:nvCxnSpPr>
          <p:cNvPr id="29" name="رابط كسهم مستقيم 28"/>
          <p:cNvCxnSpPr/>
          <p:nvPr/>
        </p:nvCxnSpPr>
        <p:spPr>
          <a:xfrm>
            <a:off x="8028384" y="4437112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>
            <a:off x="5868144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356388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104360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86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4" grpId="0" animBg="1"/>
      <p:bldP spid="26" grpId="0" animBg="1"/>
      <p:bldP spid="2" grpId="0" animBg="1"/>
      <p:bldP spid="15" grpId="0" animBg="1"/>
      <p:bldP spid="17" grpId="0" animBg="1"/>
      <p:bldP spid="23" grpId="0" animBg="1"/>
      <p:bldP spid="9" grpId="0" animBg="1"/>
      <p:bldP spid="25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635896" y="188640"/>
            <a:ext cx="1512168" cy="1584176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ج</a:t>
            </a:r>
          </a:p>
        </p:txBody>
      </p:sp>
      <p:cxnSp>
        <p:nvCxnSpPr>
          <p:cNvPr id="6" name="رابط بشكل مرفق 5"/>
          <p:cNvCxnSpPr>
            <a:stCxn id="4" idx="2"/>
          </p:cNvCxnSpPr>
          <p:nvPr/>
        </p:nvCxnSpPr>
        <p:spPr>
          <a:xfrm rot="16200000" flipH="1">
            <a:off x="5922150" y="242646"/>
            <a:ext cx="648072" cy="3708412"/>
          </a:xfrm>
          <a:prstGeom prst="bentConnector2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>
            <a:off x="81003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5940152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2483768" y="2420888"/>
            <a:ext cx="1872208" cy="0"/>
          </a:xfrm>
          <a:prstGeom prst="straightConnector1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3635896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flipH="1">
            <a:off x="899592" y="2420888"/>
            <a:ext cx="1584176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>
            <a:off x="8995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مستدير الزوايا 20"/>
          <p:cNvSpPr/>
          <p:nvPr/>
        </p:nvSpPr>
        <p:spPr>
          <a:xfrm>
            <a:off x="7308304" y="3501008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جـ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5220072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ــجـ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298782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ــج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46754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ج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812360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جَ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660232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جِ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5508104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جُ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1331640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جْ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9" name="متوازي أضلاع 8"/>
          <p:cNvSpPr/>
          <p:nvPr/>
        </p:nvSpPr>
        <p:spPr>
          <a:xfrm>
            <a:off x="687625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جُسُور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5" name="متوازي أضلاع 24"/>
          <p:cNvSpPr/>
          <p:nvPr/>
        </p:nvSpPr>
        <p:spPr>
          <a:xfrm>
            <a:off x="4644008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نُجُودْ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7" name="متوازي أضلاع 26"/>
          <p:cNvSpPr/>
          <p:nvPr/>
        </p:nvSpPr>
        <p:spPr>
          <a:xfrm>
            <a:off x="255577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ثَلْجٌ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8" name="متوازي أضلاع 27"/>
          <p:cNvSpPr/>
          <p:nvPr/>
        </p:nvSpPr>
        <p:spPr>
          <a:xfrm>
            <a:off x="179512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أَبْرَاج</a:t>
            </a:r>
            <a:endParaRPr lang="ar-SA" sz="3600" b="1" dirty="0">
              <a:solidFill>
                <a:srgbClr val="C00000"/>
              </a:solidFill>
            </a:endParaRPr>
          </a:p>
        </p:txBody>
      </p:sp>
      <p:cxnSp>
        <p:nvCxnSpPr>
          <p:cNvPr id="29" name="رابط كسهم مستقيم 28"/>
          <p:cNvCxnSpPr/>
          <p:nvPr/>
        </p:nvCxnSpPr>
        <p:spPr>
          <a:xfrm>
            <a:off x="8028384" y="4437112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>
            <a:off x="5868144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356388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104360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86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4" grpId="0" animBg="1"/>
      <p:bldP spid="26" grpId="0" animBg="1"/>
      <p:bldP spid="2" grpId="0" animBg="1"/>
      <p:bldP spid="15" grpId="0" animBg="1"/>
      <p:bldP spid="17" grpId="0" animBg="1"/>
      <p:bldP spid="23" grpId="0" animBg="1"/>
      <p:bldP spid="9" grpId="0" animBg="1"/>
      <p:bldP spid="25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635896" y="188640"/>
            <a:ext cx="1512168" cy="1584176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ش</a:t>
            </a:r>
          </a:p>
        </p:txBody>
      </p:sp>
      <p:cxnSp>
        <p:nvCxnSpPr>
          <p:cNvPr id="6" name="رابط بشكل مرفق 5"/>
          <p:cNvCxnSpPr>
            <a:stCxn id="4" idx="2"/>
          </p:cNvCxnSpPr>
          <p:nvPr/>
        </p:nvCxnSpPr>
        <p:spPr>
          <a:xfrm rot="16200000" flipH="1">
            <a:off x="5922150" y="242646"/>
            <a:ext cx="648072" cy="3708412"/>
          </a:xfrm>
          <a:prstGeom prst="bentConnector2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>
            <a:off x="81003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5940152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2483768" y="2420888"/>
            <a:ext cx="1872208" cy="0"/>
          </a:xfrm>
          <a:prstGeom prst="straightConnector1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3635896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flipH="1">
            <a:off x="899592" y="2420888"/>
            <a:ext cx="1584176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>
            <a:off x="8995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مستدير الزوايا 20"/>
          <p:cNvSpPr/>
          <p:nvPr/>
        </p:nvSpPr>
        <p:spPr>
          <a:xfrm>
            <a:off x="7308304" y="3501008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شـ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5220072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ــشـ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298782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ــش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46754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ش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812360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شَ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660232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شِ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5508104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شُ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1331640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شْ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9" name="متوازي أضلاع 8"/>
          <p:cNvSpPr/>
          <p:nvPr/>
        </p:nvSpPr>
        <p:spPr>
          <a:xfrm>
            <a:off x="687625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شَاطِئ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5" name="متوازي أضلاع 24"/>
          <p:cNvSpPr/>
          <p:nvPr/>
        </p:nvSpPr>
        <p:spPr>
          <a:xfrm>
            <a:off x="4644008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الشَّمْس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7" name="متوازي أضلاع 26"/>
          <p:cNvSpPr/>
          <p:nvPr/>
        </p:nvSpPr>
        <p:spPr>
          <a:xfrm>
            <a:off x="255577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ريِشٌ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8" name="متوازي أضلاع 27"/>
          <p:cNvSpPr/>
          <p:nvPr/>
        </p:nvSpPr>
        <p:spPr>
          <a:xfrm>
            <a:off x="179512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فِراشٌ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cxnSp>
        <p:nvCxnSpPr>
          <p:cNvPr id="29" name="رابط كسهم مستقيم 28"/>
          <p:cNvCxnSpPr/>
          <p:nvPr/>
        </p:nvCxnSpPr>
        <p:spPr>
          <a:xfrm>
            <a:off x="8028384" y="4437112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>
            <a:off x="5868144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356388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104360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86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4" grpId="0" animBg="1"/>
      <p:bldP spid="26" grpId="0" animBg="1"/>
      <p:bldP spid="2" grpId="0" animBg="1"/>
      <p:bldP spid="15" grpId="0" animBg="1"/>
      <p:bldP spid="17" grpId="0" animBg="1"/>
      <p:bldP spid="23" grpId="0" animBg="1"/>
      <p:bldP spid="9" grpId="0" animBg="1"/>
      <p:bldP spid="25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توازي أضلاع 3"/>
          <p:cNvSpPr/>
          <p:nvPr/>
        </p:nvSpPr>
        <p:spPr>
          <a:xfrm>
            <a:off x="6876256" y="44624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rgbClr val="C00000"/>
                </a:solidFill>
              </a:rPr>
              <a:t>مُهَند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5" name="متوازي أضلاع 4"/>
          <p:cNvSpPr/>
          <p:nvPr/>
        </p:nvSpPr>
        <p:spPr>
          <a:xfrm>
            <a:off x="4644008" y="44624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rgbClr val="C00000"/>
                </a:solidFill>
              </a:rPr>
              <a:t>أحمَدُ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6" name="متوازي أضلاع 5"/>
          <p:cNvSpPr/>
          <p:nvPr/>
        </p:nvSpPr>
        <p:spPr>
          <a:xfrm>
            <a:off x="2555776" y="44624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rgbClr val="C00000"/>
                </a:solidFill>
              </a:rPr>
              <a:t>علَمٌ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7" name="متوازي أضلاع 6"/>
          <p:cNvSpPr/>
          <p:nvPr/>
        </p:nvSpPr>
        <p:spPr>
          <a:xfrm>
            <a:off x="179512" y="44624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</a:rPr>
              <a:t>أحلامُ</a:t>
            </a:r>
          </a:p>
        </p:txBody>
      </p:sp>
      <p:sp>
        <p:nvSpPr>
          <p:cNvPr id="8" name="متوازي أضلاع 7"/>
          <p:cNvSpPr/>
          <p:nvPr/>
        </p:nvSpPr>
        <p:spPr>
          <a:xfrm>
            <a:off x="6876256" y="1052736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بيْت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9" name="متوازي أضلاع 8"/>
          <p:cNvSpPr/>
          <p:nvPr/>
        </p:nvSpPr>
        <p:spPr>
          <a:xfrm>
            <a:off x="4644008" y="1052736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مكْتبَة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10" name="متوازي أضلاع 9"/>
          <p:cNvSpPr/>
          <p:nvPr/>
        </p:nvSpPr>
        <p:spPr>
          <a:xfrm>
            <a:off x="2555776" y="1052736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كُتُبٌ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11" name="متوازي أضلاع 10"/>
          <p:cNvSpPr/>
          <p:nvPr/>
        </p:nvSpPr>
        <p:spPr>
          <a:xfrm>
            <a:off x="179512" y="1052736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باب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12" name="متوازي أضلاع 11"/>
          <p:cNvSpPr/>
          <p:nvPr/>
        </p:nvSpPr>
        <p:spPr>
          <a:xfrm>
            <a:off x="6876256" y="2060848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ليمون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13" name="متوازي أضلاع 12"/>
          <p:cNvSpPr/>
          <p:nvPr/>
        </p:nvSpPr>
        <p:spPr>
          <a:xfrm>
            <a:off x="4644008" y="2060848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جلَست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14" name="متوازي أضلاع 13"/>
          <p:cNvSpPr/>
          <p:nvPr/>
        </p:nvSpPr>
        <p:spPr>
          <a:xfrm>
            <a:off x="2555776" y="2060848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يغسلُ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15" name="متوازي أضلاع 14"/>
          <p:cNvSpPr/>
          <p:nvPr/>
        </p:nvSpPr>
        <p:spPr>
          <a:xfrm>
            <a:off x="179512" y="2060848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حول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16" name="متوازي أضلاع 15"/>
          <p:cNvSpPr/>
          <p:nvPr/>
        </p:nvSpPr>
        <p:spPr>
          <a:xfrm>
            <a:off x="6876256" y="3068960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دفْتر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17" name="متوازي أضلاع 16"/>
          <p:cNvSpPr/>
          <p:nvPr/>
        </p:nvSpPr>
        <p:spPr>
          <a:xfrm>
            <a:off x="4644008" y="3068960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أسَد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18" name="متوازي أضلاع 17"/>
          <p:cNvSpPr/>
          <p:nvPr/>
        </p:nvSpPr>
        <p:spPr>
          <a:xfrm>
            <a:off x="2555776" y="3068960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مُجَرّدُ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19" name="متوازي أضلاع 18"/>
          <p:cNvSpPr/>
          <p:nvPr/>
        </p:nvSpPr>
        <p:spPr>
          <a:xfrm>
            <a:off x="6876256" y="407707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نَافِذَة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0" name="متوازي أضلاع 19"/>
          <p:cNvSpPr/>
          <p:nvPr/>
        </p:nvSpPr>
        <p:spPr>
          <a:xfrm>
            <a:off x="4644008" y="407707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تَكْنِسُ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1" name="متوازي أضلاع 20"/>
          <p:cNvSpPr/>
          <p:nvPr/>
        </p:nvSpPr>
        <p:spPr>
          <a:xfrm>
            <a:off x="2555776" y="407707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نَحْنُ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2" name="متوازي أضلاع 21"/>
          <p:cNvSpPr/>
          <p:nvPr/>
        </p:nvSpPr>
        <p:spPr>
          <a:xfrm>
            <a:off x="179512" y="3140968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التعاون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3" name="متوازي أضلاع 22"/>
          <p:cNvSpPr/>
          <p:nvPr/>
        </p:nvSpPr>
        <p:spPr>
          <a:xfrm>
            <a:off x="6804248" y="5085184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رحَّب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4" name="متوازي أضلاع 23"/>
          <p:cNvSpPr/>
          <p:nvPr/>
        </p:nvSpPr>
        <p:spPr>
          <a:xfrm>
            <a:off x="4572000" y="5085184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فَرْحةٌ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5" name="متوازي أضلاع 24"/>
          <p:cNvSpPr/>
          <p:nvPr/>
        </p:nvSpPr>
        <p:spPr>
          <a:xfrm>
            <a:off x="179512" y="4149080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قِطارٌ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8" name="متوازي أضلاع 27"/>
          <p:cNvSpPr/>
          <p:nvPr/>
        </p:nvSpPr>
        <p:spPr>
          <a:xfrm>
            <a:off x="2507861" y="5085184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قَفَصٌ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9" name="متوازي أضلاع 28"/>
          <p:cNvSpPr/>
          <p:nvPr/>
        </p:nvSpPr>
        <p:spPr>
          <a:xfrm>
            <a:off x="179512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أحْرصُ</a:t>
            </a:r>
            <a:endParaRPr lang="ar-SA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6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635896" y="188640"/>
            <a:ext cx="1512168" cy="1584176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ب</a:t>
            </a:r>
          </a:p>
        </p:txBody>
      </p:sp>
      <p:cxnSp>
        <p:nvCxnSpPr>
          <p:cNvPr id="6" name="رابط بشكل مرفق 5"/>
          <p:cNvCxnSpPr>
            <a:stCxn id="4" idx="2"/>
          </p:cNvCxnSpPr>
          <p:nvPr/>
        </p:nvCxnSpPr>
        <p:spPr>
          <a:xfrm rot="16200000" flipH="1">
            <a:off x="5922150" y="242646"/>
            <a:ext cx="648072" cy="3708412"/>
          </a:xfrm>
          <a:prstGeom prst="bentConnector2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>
            <a:off x="81003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5940152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2483768" y="2420888"/>
            <a:ext cx="1872208" cy="0"/>
          </a:xfrm>
          <a:prstGeom prst="straightConnector1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3635896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flipH="1">
            <a:off x="899592" y="2420888"/>
            <a:ext cx="1584176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>
            <a:off x="8995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مستدير الزوايا 20"/>
          <p:cNvSpPr/>
          <p:nvPr/>
        </p:nvSpPr>
        <p:spPr>
          <a:xfrm>
            <a:off x="7308304" y="3501008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بـ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5220072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ـبـ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298782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ـب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46754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ب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812360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بَ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660232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بِ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5508104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بُ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1331640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بْ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9" name="متوازي أضلاع 8"/>
          <p:cNvSpPr/>
          <p:nvPr/>
        </p:nvSpPr>
        <p:spPr>
          <a:xfrm>
            <a:off x="687625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بيْت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5" name="متوازي أضلاع 24"/>
          <p:cNvSpPr/>
          <p:nvPr/>
        </p:nvSpPr>
        <p:spPr>
          <a:xfrm>
            <a:off x="4644008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مكْتبَة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7" name="متوازي أضلاع 26"/>
          <p:cNvSpPr/>
          <p:nvPr/>
        </p:nvSpPr>
        <p:spPr>
          <a:xfrm>
            <a:off x="255577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كُتُبٌ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8" name="متوازي أضلاع 27"/>
          <p:cNvSpPr/>
          <p:nvPr/>
        </p:nvSpPr>
        <p:spPr>
          <a:xfrm>
            <a:off x="179512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باب</a:t>
            </a:r>
            <a:endParaRPr lang="ar-SA" sz="3600" b="1" dirty="0">
              <a:solidFill>
                <a:srgbClr val="C00000"/>
              </a:solidFill>
            </a:endParaRPr>
          </a:p>
        </p:txBody>
      </p:sp>
      <p:cxnSp>
        <p:nvCxnSpPr>
          <p:cNvPr id="29" name="رابط كسهم مستقيم 28"/>
          <p:cNvCxnSpPr/>
          <p:nvPr/>
        </p:nvCxnSpPr>
        <p:spPr>
          <a:xfrm>
            <a:off x="8028384" y="4437112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>
            <a:off x="5868144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356388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104360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63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4" grpId="0" animBg="1"/>
      <p:bldP spid="26" grpId="0" animBg="1"/>
      <p:bldP spid="2" grpId="0" animBg="1"/>
      <p:bldP spid="15" grpId="0" animBg="1"/>
      <p:bldP spid="17" grpId="0" animBg="1"/>
      <p:bldP spid="23" grpId="0" animBg="1"/>
      <p:bldP spid="9" grpId="0" animBg="1"/>
      <p:bldP spid="25" grpId="0" animBg="1"/>
      <p:bldP spid="27" grpId="0" animBg="1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توازي أضلاع 1"/>
          <p:cNvSpPr/>
          <p:nvPr/>
        </p:nvSpPr>
        <p:spPr>
          <a:xfrm>
            <a:off x="6948264" y="44624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صَالِحٌ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3" name="متوازي أضلاع 2"/>
          <p:cNvSpPr/>
          <p:nvPr/>
        </p:nvSpPr>
        <p:spPr>
          <a:xfrm>
            <a:off x="4716016" y="44624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عَصِير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4" name="متوازي أضلاع 3"/>
          <p:cNvSpPr/>
          <p:nvPr/>
        </p:nvSpPr>
        <p:spPr>
          <a:xfrm>
            <a:off x="6876256" y="1052736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فَصْلٌ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5" name="متوازي أضلاع 4"/>
          <p:cNvSpPr/>
          <p:nvPr/>
        </p:nvSpPr>
        <p:spPr>
          <a:xfrm>
            <a:off x="4644008" y="1052736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حَفْلٌ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6" name="متوازي أضلاع 5"/>
          <p:cNvSpPr/>
          <p:nvPr/>
        </p:nvSpPr>
        <p:spPr>
          <a:xfrm>
            <a:off x="2627784" y="44624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نَظِيفٌ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7" name="متوازي أضلاع 6"/>
          <p:cNvSpPr/>
          <p:nvPr/>
        </p:nvSpPr>
        <p:spPr>
          <a:xfrm>
            <a:off x="251520" y="44624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رَفٌّ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8" name="متوازي أضلاع 7"/>
          <p:cNvSpPr/>
          <p:nvPr/>
        </p:nvSpPr>
        <p:spPr>
          <a:xfrm>
            <a:off x="6876256" y="2060848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سَاحَة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9" name="متوازي أضلاع 8"/>
          <p:cNvSpPr/>
          <p:nvPr/>
        </p:nvSpPr>
        <p:spPr>
          <a:xfrm>
            <a:off x="4644008" y="2060848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فَسِيْحَة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10" name="متوازي أضلاع 9"/>
          <p:cNvSpPr/>
          <p:nvPr/>
        </p:nvSpPr>
        <p:spPr>
          <a:xfrm>
            <a:off x="2555776" y="1052736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تَكْنِسُ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11" name="متوازي أضلاع 10"/>
          <p:cNvSpPr/>
          <p:nvPr/>
        </p:nvSpPr>
        <p:spPr>
          <a:xfrm>
            <a:off x="179512" y="1052736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C00000"/>
                </a:solidFill>
              </a:rPr>
              <a:t>أَدْرُسُ</a:t>
            </a:r>
          </a:p>
        </p:txBody>
      </p:sp>
      <p:sp>
        <p:nvSpPr>
          <p:cNvPr id="12" name="متوازي أضلاع 11"/>
          <p:cNvSpPr/>
          <p:nvPr/>
        </p:nvSpPr>
        <p:spPr>
          <a:xfrm>
            <a:off x="6876256" y="3068960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أمْواجْ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13" name="متوازي أضلاع 12"/>
          <p:cNvSpPr/>
          <p:nvPr/>
        </p:nvSpPr>
        <p:spPr>
          <a:xfrm>
            <a:off x="0" y="2146491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فَأسٌ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14" name="متوازي أضلاع 13"/>
          <p:cNvSpPr/>
          <p:nvPr/>
        </p:nvSpPr>
        <p:spPr>
          <a:xfrm>
            <a:off x="2584590" y="2060848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قَرَأ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15" name="متوازي أضلاع 14"/>
          <p:cNvSpPr/>
          <p:nvPr/>
        </p:nvSpPr>
        <p:spPr>
          <a:xfrm>
            <a:off x="6876256" y="407707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طُيُور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16" name="متوازي أضلاع 15"/>
          <p:cNvSpPr/>
          <p:nvPr/>
        </p:nvSpPr>
        <p:spPr>
          <a:xfrm>
            <a:off x="4572000" y="3140968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مَطَرٌ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17" name="متوازي أضلاع 16"/>
          <p:cNvSpPr/>
          <p:nvPr/>
        </p:nvSpPr>
        <p:spPr>
          <a:xfrm>
            <a:off x="2483768" y="3140968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بَطٌ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18" name="متوازي أضلاع 17"/>
          <p:cNvSpPr/>
          <p:nvPr/>
        </p:nvSpPr>
        <p:spPr>
          <a:xfrm>
            <a:off x="107504" y="3140968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مَطَّاطٌ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19" name="متوازي أضلاع 18"/>
          <p:cNvSpPr/>
          <p:nvPr/>
        </p:nvSpPr>
        <p:spPr>
          <a:xfrm>
            <a:off x="687625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زَهْرَةٌ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0" name="متوازي أضلاع 19"/>
          <p:cNvSpPr/>
          <p:nvPr/>
        </p:nvSpPr>
        <p:spPr>
          <a:xfrm>
            <a:off x="4644008" y="4149080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حِزَامٌ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1" name="متوازي أضلاع 20"/>
          <p:cNvSpPr/>
          <p:nvPr/>
        </p:nvSpPr>
        <p:spPr>
          <a:xfrm>
            <a:off x="2555776" y="4149080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زَمْزَمْ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2" name="متوازي أضلاع 21"/>
          <p:cNvSpPr/>
          <p:nvPr/>
        </p:nvSpPr>
        <p:spPr>
          <a:xfrm>
            <a:off x="179512" y="4149080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أَرُزْ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3" name="متوازي أضلاع 22"/>
          <p:cNvSpPr/>
          <p:nvPr/>
        </p:nvSpPr>
        <p:spPr>
          <a:xfrm>
            <a:off x="4572000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وَرْدَة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4" name="متوازي أضلاع 23"/>
          <p:cNvSpPr/>
          <p:nvPr/>
        </p:nvSpPr>
        <p:spPr>
          <a:xfrm>
            <a:off x="2339752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فَواكِه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5" name="متوازي أضلاع 24"/>
          <p:cNvSpPr/>
          <p:nvPr/>
        </p:nvSpPr>
        <p:spPr>
          <a:xfrm>
            <a:off x="251520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دَلْو</a:t>
            </a:r>
            <a:endParaRPr lang="ar-SA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37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توازي أضلاع 3"/>
          <p:cNvSpPr/>
          <p:nvPr/>
        </p:nvSpPr>
        <p:spPr>
          <a:xfrm>
            <a:off x="6876256" y="44624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جُسُور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5" name="متوازي أضلاع 4"/>
          <p:cNvSpPr/>
          <p:nvPr/>
        </p:nvSpPr>
        <p:spPr>
          <a:xfrm>
            <a:off x="4644008" y="44624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نُجُودْ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6" name="متوازي أضلاع 5"/>
          <p:cNvSpPr/>
          <p:nvPr/>
        </p:nvSpPr>
        <p:spPr>
          <a:xfrm>
            <a:off x="2555776" y="44624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ثَلْجٌ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7" name="متوازي أضلاع 6"/>
          <p:cNvSpPr/>
          <p:nvPr/>
        </p:nvSpPr>
        <p:spPr>
          <a:xfrm>
            <a:off x="179512" y="44624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أَبْرَاج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8" name="متوازي أضلاع 7"/>
          <p:cNvSpPr/>
          <p:nvPr/>
        </p:nvSpPr>
        <p:spPr>
          <a:xfrm>
            <a:off x="6876256" y="1052736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شَاطِئ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9" name="متوازي أضلاع 8"/>
          <p:cNvSpPr/>
          <p:nvPr/>
        </p:nvSpPr>
        <p:spPr>
          <a:xfrm>
            <a:off x="4644008" y="1052736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الشَّمْس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10" name="متوازي أضلاع 9"/>
          <p:cNvSpPr/>
          <p:nvPr/>
        </p:nvSpPr>
        <p:spPr>
          <a:xfrm>
            <a:off x="2555776" y="1052736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ريِشٌ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11" name="متوازي أضلاع 10"/>
          <p:cNvSpPr/>
          <p:nvPr/>
        </p:nvSpPr>
        <p:spPr>
          <a:xfrm>
            <a:off x="179512" y="1052736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فِراشٌ</a:t>
            </a:r>
            <a:endParaRPr lang="ar-SA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3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ذو زوايا قطرية مخدوشة 2"/>
          <p:cNvSpPr/>
          <p:nvPr/>
        </p:nvSpPr>
        <p:spPr>
          <a:xfrm>
            <a:off x="755576" y="1484784"/>
            <a:ext cx="7200800" cy="4320480"/>
          </a:xfrm>
          <a:prstGeom prst="snip2DiagRect">
            <a:avLst/>
          </a:prstGeom>
          <a:solidFill>
            <a:srgbClr val="FF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 smtClean="0">
                <a:solidFill>
                  <a:srgbClr val="002060"/>
                </a:solidFill>
              </a:rPr>
              <a:t>نِهَــــــــايَة الفَصْلُ الدّرَاسِي الأَوَّلْ</a:t>
            </a:r>
            <a:endParaRPr lang="ar-SA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89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635896" y="188640"/>
            <a:ext cx="1512168" cy="1584176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FFFF00"/>
                </a:solidFill>
              </a:rPr>
              <a:t>ض</a:t>
            </a:r>
            <a:endParaRPr lang="ar-SA" sz="5400" b="1" dirty="0" smtClean="0">
              <a:solidFill>
                <a:srgbClr val="FFFF00"/>
              </a:solidFill>
            </a:endParaRPr>
          </a:p>
        </p:txBody>
      </p:sp>
      <p:cxnSp>
        <p:nvCxnSpPr>
          <p:cNvPr id="6" name="رابط بشكل مرفق 5"/>
          <p:cNvCxnSpPr>
            <a:stCxn id="4" idx="2"/>
          </p:cNvCxnSpPr>
          <p:nvPr/>
        </p:nvCxnSpPr>
        <p:spPr>
          <a:xfrm rot="16200000" flipH="1">
            <a:off x="5922150" y="242646"/>
            <a:ext cx="648072" cy="3708412"/>
          </a:xfrm>
          <a:prstGeom prst="bentConnector2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>
            <a:off x="81003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5940152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2483768" y="2420888"/>
            <a:ext cx="1872208" cy="0"/>
          </a:xfrm>
          <a:prstGeom prst="straightConnector1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3635896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flipH="1">
            <a:off x="899592" y="2420888"/>
            <a:ext cx="1584176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>
            <a:off x="8995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مستدير الزوايا 20"/>
          <p:cNvSpPr/>
          <p:nvPr/>
        </p:nvSpPr>
        <p:spPr>
          <a:xfrm>
            <a:off x="7308304" y="3501008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ضــ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5220072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ــضـ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298782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ــض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46754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ض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812360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ضَ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660232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ضِ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5508104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ضُ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1331640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ضْ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9" name="متوازي أضلاع 8"/>
          <p:cNvSpPr/>
          <p:nvPr/>
        </p:nvSpPr>
        <p:spPr>
          <a:xfrm>
            <a:off x="687625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ضِرْسٌ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5" name="متوازي أضلاع 24"/>
          <p:cNvSpPr/>
          <p:nvPr/>
        </p:nvSpPr>
        <p:spPr>
          <a:xfrm>
            <a:off x="4644008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بَيْضَة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7" name="متوازي أضلاع 26"/>
          <p:cNvSpPr/>
          <p:nvPr/>
        </p:nvSpPr>
        <p:spPr>
          <a:xfrm>
            <a:off x="255577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مَرِيْضٌ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8" name="متوازي أضلاع 27"/>
          <p:cNvSpPr/>
          <p:nvPr/>
        </p:nvSpPr>
        <p:spPr>
          <a:xfrm>
            <a:off x="179512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بُعُوضٌ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cxnSp>
        <p:nvCxnSpPr>
          <p:cNvPr id="29" name="رابط كسهم مستقيم 28"/>
          <p:cNvCxnSpPr/>
          <p:nvPr/>
        </p:nvCxnSpPr>
        <p:spPr>
          <a:xfrm>
            <a:off x="8028384" y="4437112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>
            <a:off x="5868144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356388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104360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86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4" grpId="0" animBg="1"/>
      <p:bldP spid="26" grpId="0" animBg="1"/>
      <p:bldP spid="2" grpId="0" animBg="1"/>
      <p:bldP spid="15" grpId="0" animBg="1"/>
      <p:bldP spid="17" grpId="0" animBg="1"/>
      <p:bldP spid="23" grpId="0" animBg="1"/>
      <p:bldP spid="9" grpId="0" animBg="1"/>
      <p:bldP spid="25" grpId="0" animBg="1"/>
      <p:bldP spid="27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635896" y="188640"/>
            <a:ext cx="1512168" cy="1584176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ع</a:t>
            </a:r>
            <a:endParaRPr lang="ar-SA" sz="5400" b="1" dirty="0" smtClean="0">
              <a:solidFill>
                <a:srgbClr val="FFFF00"/>
              </a:solidFill>
            </a:endParaRPr>
          </a:p>
        </p:txBody>
      </p:sp>
      <p:cxnSp>
        <p:nvCxnSpPr>
          <p:cNvPr id="6" name="رابط بشكل مرفق 5"/>
          <p:cNvCxnSpPr>
            <a:stCxn id="4" idx="2"/>
          </p:cNvCxnSpPr>
          <p:nvPr/>
        </p:nvCxnSpPr>
        <p:spPr>
          <a:xfrm rot="16200000" flipH="1">
            <a:off x="5922150" y="242646"/>
            <a:ext cx="648072" cy="3708412"/>
          </a:xfrm>
          <a:prstGeom prst="bentConnector2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>
            <a:off x="81003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5940152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2483768" y="2420888"/>
            <a:ext cx="1872208" cy="0"/>
          </a:xfrm>
          <a:prstGeom prst="straightConnector1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3635896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flipH="1">
            <a:off x="899592" y="2420888"/>
            <a:ext cx="1584176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>
            <a:off x="8995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مستدير الزوايا 20"/>
          <p:cNvSpPr/>
          <p:nvPr/>
        </p:nvSpPr>
        <p:spPr>
          <a:xfrm>
            <a:off x="7308304" y="3501008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عـ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5220072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ـعـ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298782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ــع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46754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ع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812360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عَ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660232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عِ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5508104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عُ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1331640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عْ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9" name="متوازي أضلاع 8"/>
          <p:cNvSpPr/>
          <p:nvPr/>
        </p:nvSpPr>
        <p:spPr>
          <a:xfrm>
            <a:off x="687625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عُمَرُ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5" name="متوازي أضلاع 24"/>
          <p:cNvSpPr/>
          <p:nvPr/>
        </p:nvSpPr>
        <p:spPr>
          <a:xfrm>
            <a:off x="4644008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تَعَلَّمْتُ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7" name="متوازي أضلاع 26"/>
          <p:cNvSpPr/>
          <p:nvPr/>
        </p:nvSpPr>
        <p:spPr>
          <a:xfrm>
            <a:off x="255577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مَعَ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8" name="متوازي أضلاع 27"/>
          <p:cNvSpPr/>
          <p:nvPr/>
        </p:nvSpPr>
        <p:spPr>
          <a:xfrm>
            <a:off x="179512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أُسْبُوع</a:t>
            </a:r>
            <a:endParaRPr lang="ar-SA" sz="3600" b="1" dirty="0">
              <a:solidFill>
                <a:srgbClr val="C00000"/>
              </a:solidFill>
            </a:endParaRPr>
          </a:p>
        </p:txBody>
      </p:sp>
      <p:cxnSp>
        <p:nvCxnSpPr>
          <p:cNvPr id="29" name="رابط كسهم مستقيم 28"/>
          <p:cNvCxnSpPr/>
          <p:nvPr/>
        </p:nvCxnSpPr>
        <p:spPr>
          <a:xfrm>
            <a:off x="8028384" y="4437112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>
            <a:off x="5868144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356388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104360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86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4" grpId="0" animBg="1"/>
      <p:bldP spid="26" grpId="0" animBg="1"/>
      <p:bldP spid="2" grpId="0" animBg="1"/>
      <p:bldP spid="15" grpId="0" animBg="1"/>
      <p:bldP spid="17" grpId="0" animBg="1"/>
      <p:bldP spid="23" grpId="0" animBg="1"/>
      <p:bldP spid="9" grpId="0" animBg="1"/>
      <p:bldP spid="25" grpId="0" animBg="1"/>
      <p:bldP spid="27" grpId="0" animBg="1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635896" y="188640"/>
            <a:ext cx="1512168" cy="1584176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FFFF00"/>
                </a:solidFill>
              </a:rPr>
              <a:t>ك</a:t>
            </a:r>
            <a:endParaRPr lang="ar-SA" sz="5400" b="1" dirty="0" smtClean="0">
              <a:solidFill>
                <a:srgbClr val="FFFF00"/>
              </a:solidFill>
            </a:endParaRPr>
          </a:p>
        </p:txBody>
      </p:sp>
      <p:cxnSp>
        <p:nvCxnSpPr>
          <p:cNvPr id="6" name="رابط بشكل مرفق 5"/>
          <p:cNvCxnSpPr>
            <a:stCxn id="4" idx="2"/>
          </p:cNvCxnSpPr>
          <p:nvPr/>
        </p:nvCxnSpPr>
        <p:spPr>
          <a:xfrm rot="16200000" flipH="1">
            <a:off x="5922150" y="242646"/>
            <a:ext cx="648072" cy="3708412"/>
          </a:xfrm>
          <a:prstGeom prst="bentConnector2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>
            <a:off x="81003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5940152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2483768" y="2420888"/>
            <a:ext cx="1872208" cy="0"/>
          </a:xfrm>
          <a:prstGeom prst="straightConnector1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3635896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flipH="1">
            <a:off x="899592" y="2420888"/>
            <a:ext cx="1584176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>
            <a:off x="8995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مستدير الزوايا 20"/>
          <p:cNvSpPr/>
          <p:nvPr/>
        </p:nvSpPr>
        <p:spPr>
          <a:xfrm>
            <a:off x="7308304" y="3501008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كـ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5220072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ــكـ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298782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ــك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46754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ك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812360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كَ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660232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كِ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5508104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كُ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1331640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كْ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9" name="متوازي أضلاع 8"/>
          <p:cNvSpPr/>
          <p:nvPr/>
        </p:nvSpPr>
        <p:spPr>
          <a:xfrm>
            <a:off x="687625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كُتُبٌ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5" name="متوازي أضلاع 24"/>
          <p:cNvSpPr/>
          <p:nvPr/>
        </p:nvSpPr>
        <p:spPr>
          <a:xfrm>
            <a:off x="4644008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err="1" smtClean="0">
                <a:solidFill>
                  <a:srgbClr val="C00000"/>
                </a:solidFill>
              </a:rPr>
              <a:t>مَكَّه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7" name="متوازي أضلاع 26"/>
          <p:cNvSpPr/>
          <p:nvPr/>
        </p:nvSpPr>
        <p:spPr>
          <a:xfrm>
            <a:off x="255577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مِسْكْ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8" name="متوازي أضلاع 27"/>
          <p:cNvSpPr/>
          <p:nvPr/>
        </p:nvSpPr>
        <p:spPr>
          <a:xfrm>
            <a:off x="179512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أَعِدُكَ</a:t>
            </a:r>
            <a:endParaRPr lang="ar-SA" sz="3600" b="1" dirty="0">
              <a:solidFill>
                <a:srgbClr val="C00000"/>
              </a:solidFill>
            </a:endParaRPr>
          </a:p>
        </p:txBody>
      </p:sp>
      <p:cxnSp>
        <p:nvCxnSpPr>
          <p:cNvPr id="29" name="رابط كسهم مستقيم 28"/>
          <p:cNvCxnSpPr/>
          <p:nvPr/>
        </p:nvCxnSpPr>
        <p:spPr>
          <a:xfrm>
            <a:off x="8028384" y="4437112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>
            <a:off x="5868144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356388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104360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86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4" grpId="0" animBg="1"/>
      <p:bldP spid="26" grpId="0" animBg="1"/>
      <p:bldP spid="2" grpId="0" animBg="1"/>
      <p:bldP spid="15" grpId="0" animBg="1"/>
      <p:bldP spid="17" grpId="0" animBg="1"/>
      <p:bldP spid="23" grpId="0" animBg="1"/>
      <p:bldP spid="9" grpId="0" animBg="1"/>
      <p:bldP spid="25" grpId="0" animBg="1"/>
      <p:bldP spid="27" grpId="0" animBg="1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635896" y="188640"/>
            <a:ext cx="1512168" cy="1584176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خ</a:t>
            </a:r>
            <a:endParaRPr lang="ar-SA" sz="5400" b="1" dirty="0" smtClean="0">
              <a:solidFill>
                <a:srgbClr val="FFFF00"/>
              </a:solidFill>
            </a:endParaRPr>
          </a:p>
        </p:txBody>
      </p:sp>
      <p:cxnSp>
        <p:nvCxnSpPr>
          <p:cNvPr id="6" name="رابط بشكل مرفق 5"/>
          <p:cNvCxnSpPr>
            <a:stCxn id="4" idx="2"/>
          </p:cNvCxnSpPr>
          <p:nvPr/>
        </p:nvCxnSpPr>
        <p:spPr>
          <a:xfrm rot="16200000" flipH="1">
            <a:off x="5922150" y="242646"/>
            <a:ext cx="648072" cy="3708412"/>
          </a:xfrm>
          <a:prstGeom prst="bentConnector2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>
            <a:off x="81003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5940152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2483768" y="2420888"/>
            <a:ext cx="1872208" cy="0"/>
          </a:xfrm>
          <a:prstGeom prst="straightConnector1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3635896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flipH="1">
            <a:off x="899592" y="2420888"/>
            <a:ext cx="1584176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>
            <a:off x="8995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مستدير الزوايا 20"/>
          <p:cNvSpPr/>
          <p:nvPr/>
        </p:nvSpPr>
        <p:spPr>
          <a:xfrm>
            <a:off x="7308304" y="3501008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خـ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5220072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ــخـ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298782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ــخ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46754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خ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812360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خَ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660232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خِ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5508104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خُ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1331640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خْ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9" name="متوازي أضلاع 8"/>
          <p:cNvSpPr/>
          <p:nvPr/>
        </p:nvSpPr>
        <p:spPr>
          <a:xfrm>
            <a:off x="687625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خِيَارْ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5" name="متوازي أضلاع 24"/>
          <p:cNvSpPr/>
          <p:nvPr/>
        </p:nvSpPr>
        <p:spPr>
          <a:xfrm>
            <a:off x="4644008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بَخِيْلٌ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7" name="متوازي أضلاع 26"/>
          <p:cNvSpPr/>
          <p:nvPr/>
        </p:nvSpPr>
        <p:spPr>
          <a:xfrm>
            <a:off x="255577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err="1" smtClean="0">
                <a:solidFill>
                  <a:srgbClr val="C00000"/>
                </a:solidFill>
              </a:rPr>
              <a:t>بَطِّخٌ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8" name="متوازي أضلاع 27"/>
          <p:cNvSpPr/>
          <p:nvPr/>
        </p:nvSpPr>
        <p:spPr>
          <a:xfrm>
            <a:off x="179512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خُوخٌ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cxnSp>
        <p:nvCxnSpPr>
          <p:cNvPr id="29" name="رابط كسهم مستقيم 28"/>
          <p:cNvCxnSpPr/>
          <p:nvPr/>
        </p:nvCxnSpPr>
        <p:spPr>
          <a:xfrm>
            <a:off x="8028384" y="4437112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>
            <a:off x="5868144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356388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104360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86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4" grpId="0" animBg="1"/>
      <p:bldP spid="26" grpId="0" animBg="1"/>
      <p:bldP spid="2" grpId="0" animBg="1"/>
      <p:bldP spid="15" grpId="0" animBg="1"/>
      <p:bldP spid="17" grpId="0" animBg="1"/>
      <p:bldP spid="23" grpId="0" animBg="1"/>
      <p:bldP spid="9" grpId="0" animBg="1"/>
      <p:bldP spid="25" grpId="0" animBg="1"/>
      <p:bldP spid="27" grpId="0" animBg="1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635896" y="188640"/>
            <a:ext cx="1512168" cy="1584176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ي</a:t>
            </a:r>
            <a:endParaRPr lang="ar-SA" sz="5400" b="1" dirty="0" smtClean="0">
              <a:solidFill>
                <a:srgbClr val="FFFF00"/>
              </a:solidFill>
            </a:endParaRPr>
          </a:p>
        </p:txBody>
      </p:sp>
      <p:cxnSp>
        <p:nvCxnSpPr>
          <p:cNvPr id="6" name="رابط بشكل مرفق 5"/>
          <p:cNvCxnSpPr>
            <a:stCxn id="4" idx="2"/>
          </p:cNvCxnSpPr>
          <p:nvPr/>
        </p:nvCxnSpPr>
        <p:spPr>
          <a:xfrm rot="16200000" flipH="1">
            <a:off x="5922150" y="242646"/>
            <a:ext cx="648072" cy="3708412"/>
          </a:xfrm>
          <a:prstGeom prst="bentConnector2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>
            <a:off x="81003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5940152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2483768" y="2420888"/>
            <a:ext cx="1872208" cy="0"/>
          </a:xfrm>
          <a:prstGeom prst="straightConnector1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3635896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flipH="1">
            <a:off x="899592" y="2420888"/>
            <a:ext cx="1584176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>
            <a:off x="8995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مستدير الزوايا 20"/>
          <p:cNvSpPr/>
          <p:nvPr/>
        </p:nvSpPr>
        <p:spPr>
          <a:xfrm>
            <a:off x="7308304" y="3501008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يَـ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5220072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ــيـ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298782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ـي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46754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ي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812360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يَ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660232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يِ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5508104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يُ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1331640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يْ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9" name="متوازي أضلاع 8"/>
          <p:cNvSpPr/>
          <p:nvPr/>
        </p:nvSpPr>
        <p:spPr>
          <a:xfrm>
            <a:off x="687625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يَقْفِزُ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5" name="متوازي أضلاع 24"/>
          <p:cNvSpPr/>
          <p:nvPr/>
        </p:nvSpPr>
        <p:spPr>
          <a:xfrm>
            <a:off x="4644008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أَبِيْه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7" name="متوازي أضلاع 26"/>
          <p:cNvSpPr/>
          <p:nvPr/>
        </p:nvSpPr>
        <p:spPr>
          <a:xfrm>
            <a:off x="255577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كُرْسِيْ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8" name="متوازي أضلاع 27"/>
          <p:cNvSpPr/>
          <p:nvPr/>
        </p:nvSpPr>
        <p:spPr>
          <a:xfrm>
            <a:off x="179512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تُقَوِّي</a:t>
            </a:r>
            <a:endParaRPr lang="ar-SA" sz="3600" b="1" dirty="0">
              <a:solidFill>
                <a:srgbClr val="C00000"/>
              </a:solidFill>
            </a:endParaRPr>
          </a:p>
        </p:txBody>
      </p:sp>
      <p:cxnSp>
        <p:nvCxnSpPr>
          <p:cNvPr id="29" name="رابط كسهم مستقيم 28"/>
          <p:cNvCxnSpPr/>
          <p:nvPr/>
        </p:nvCxnSpPr>
        <p:spPr>
          <a:xfrm>
            <a:off x="8028384" y="4437112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>
            <a:off x="5868144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356388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104360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86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4" grpId="0" animBg="1"/>
      <p:bldP spid="26" grpId="0" animBg="1"/>
      <p:bldP spid="2" grpId="0" animBg="1"/>
      <p:bldP spid="15" grpId="0" animBg="1"/>
      <p:bldP spid="17" grpId="0" animBg="1"/>
      <p:bldP spid="23" grpId="0" animBg="1"/>
      <p:bldP spid="9" grpId="0" animBg="1"/>
      <p:bldP spid="25" grpId="0" animBg="1"/>
      <p:bldP spid="27" grpId="0" animBg="1"/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635896" y="188640"/>
            <a:ext cx="1512168" cy="1584176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ذ</a:t>
            </a:r>
            <a:endParaRPr lang="ar-SA" sz="5400" b="1" dirty="0" smtClean="0">
              <a:solidFill>
                <a:srgbClr val="FFFF00"/>
              </a:solidFill>
            </a:endParaRPr>
          </a:p>
        </p:txBody>
      </p:sp>
      <p:cxnSp>
        <p:nvCxnSpPr>
          <p:cNvPr id="6" name="رابط بشكل مرفق 5"/>
          <p:cNvCxnSpPr>
            <a:stCxn id="4" idx="2"/>
          </p:cNvCxnSpPr>
          <p:nvPr/>
        </p:nvCxnSpPr>
        <p:spPr>
          <a:xfrm rot="16200000" flipH="1">
            <a:off x="5922150" y="242646"/>
            <a:ext cx="648072" cy="3708412"/>
          </a:xfrm>
          <a:prstGeom prst="bentConnector2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>
            <a:off x="81003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5940152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2483768" y="2420888"/>
            <a:ext cx="1872208" cy="0"/>
          </a:xfrm>
          <a:prstGeom prst="straightConnector1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3635896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flipH="1">
            <a:off x="899592" y="2420888"/>
            <a:ext cx="1584176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>
            <a:off x="8995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مستدير الزوايا 20"/>
          <p:cNvSpPr/>
          <p:nvPr/>
        </p:nvSpPr>
        <p:spPr>
          <a:xfrm>
            <a:off x="7308304" y="3501008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ذ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5220072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ــذ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298782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ذ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46754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812360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ذَ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660232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ذِ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5508104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ذُ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1331640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ذْ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9" name="متوازي أضلاع 8"/>
          <p:cNvSpPr/>
          <p:nvPr/>
        </p:nvSpPr>
        <p:spPr>
          <a:xfrm>
            <a:off x="687625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ذَكِيْ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5" name="متوازي أضلاع 24"/>
          <p:cNvSpPr/>
          <p:nvPr/>
        </p:nvSpPr>
        <p:spPr>
          <a:xfrm>
            <a:off x="4644008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لتَلْمِذٌ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7" name="متوازي أضلاع 26"/>
          <p:cNvSpPr/>
          <p:nvPr/>
        </p:nvSpPr>
        <p:spPr>
          <a:xfrm>
            <a:off x="255577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مُعَاذْ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8" name="متوازي أضلاع 27"/>
          <p:cNvSpPr/>
          <p:nvPr/>
        </p:nvSpPr>
        <p:spPr>
          <a:xfrm>
            <a:off x="179512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b="1" dirty="0">
              <a:solidFill>
                <a:srgbClr val="C00000"/>
              </a:solidFill>
            </a:endParaRPr>
          </a:p>
        </p:txBody>
      </p:sp>
      <p:cxnSp>
        <p:nvCxnSpPr>
          <p:cNvPr id="29" name="رابط كسهم مستقيم 28"/>
          <p:cNvCxnSpPr/>
          <p:nvPr/>
        </p:nvCxnSpPr>
        <p:spPr>
          <a:xfrm>
            <a:off x="8028384" y="4437112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>
            <a:off x="5868144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356388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104360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86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4" grpId="0" animBg="1"/>
      <p:bldP spid="26" grpId="0" animBg="1"/>
      <p:bldP spid="2" grpId="0" animBg="1"/>
      <p:bldP spid="15" grpId="0" animBg="1"/>
      <p:bldP spid="17" grpId="0" animBg="1"/>
      <p:bldP spid="23" grpId="0" animBg="1"/>
      <p:bldP spid="9" grpId="0" animBg="1"/>
      <p:bldP spid="25" grpId="0" animBg="1"/>
      <p:bldP spid="27" grpId="0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635896" y="188640"/>
            <a:ext cx="1512168" cy="1584176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هـ</a:t>
            </a:r>
            <a:endParaRPr lang="ar-SA" sz="5400" b="1" dirty="0" smtClean="0">
              <a:solidFill>
                <a:srgbClr val="FFFF00"/>
              </a:solidFill>
            </a:endParaRPr>
          </a:p>
        </p:txBody>
      </p:sp>
      <p:cxnSp>
        <p:nvCxnSpPr>
          <p:cNvPr id="6" name="رابط بشكل مرفق 5"/>
          <p:cNvCxnSpPr>
            <a:stCxn id="4" idx="2"/>
          </p:cNvCxnSpPr>
          <p:nvPr/>
        </p:nvCxnSpPr>
        <p:spPr>
          <a:xfrm rot="16200000" flipH="1">
            <a:off x="5922150" y="242646"/>
            <a:ext cx="648072" cy="3708412"/>
          </a:xfrm>
          <a:prstGeom prst="bentConnector2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>
            <a:off x="81003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5940152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2483768" y="2420888"/>
            <a:ext cx="1872208" cy="0"/>
          </a:xfrm>
          <a:prstGeom prst="straightConnector1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3635896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flipH="1">
            <a:off x="899592" y="2420888"/>
            <a:ext cx="1584176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>
            <a:off x="8995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مستدير الزوايا 20"/>
          <p:cNvSpPr/>
          <p:nvPr/>
        </p:nvSpPr>
        <p:spPr>
          <a:xfrm>
            <a:off x="7308304" y="3501008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هـ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5220072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ــهـ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298782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ــه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46754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ه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812360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هـَ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660232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هـِ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5508104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هـُ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1331640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هـْ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9" name="متوازي أضلاع 8"/>
          <p:cNvSpPr/>
          <p:nvPr/>
        </p:nvSpPr>
        <p:spPr>
          <a:xfrm>
            <a:off x="687625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هَيْفَاء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5" name="متوازي أضلاع 24"/>
          <p:cNvSpPr/>
          <p:nvPr/>
        </p:nvSpPr>
        <p:spPr>
          <a:xfrm>
            <a:off x="4644008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مَهَا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7" name="متوازي أضلاع 26"/>
          <p:cNvSpPr/>
          <p:nvPr/>
        </p:nvSpPr>
        <p:spPr>
          <a:xfrm>
            <a:off x="255577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وَجْه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8" name="متوازي أضلاع 27"/>
          <p:cNvSpPr/>
          <p:nvPr/>
        </p:nvSpPr>
        <p:spPr>
          <a:xfrm>
            <a:off x="179512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مِيَاه</a:t>
            </a:r>
            <a:endParaRPr lang="ar-SA" sz="3600" b="1" dirty="0">
              <a:solidFill>
                <a:srgbClr val="C00000"/>
              </a:solidFill>
            </a:endParaRPr>
          </a:p>
        </p:txBody>
      </p:sp>
      <p:cxnSp>
        <p:nvCxnSpPr>
          <p:cNvPr id="29" name="رابط كسهم مستقيم 28"/>
          <p:cNvCxnSpPr/>
          <p:nvPr/>
        </p:nvCxnSpPr>
        <p:spPr>
          <a:xfrm>
            <a:off x="8028384" y="4437112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>
            <a:off x="5868144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356388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104360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86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4" grpId="0" animBg="1"/>
      <p:bldP spid="26" grpId="0" animBg="1"/>
      <p:bldP spid="2" grpId="0" animBg="1"/>
      <p:bldP spid="15" grpId="0" animBg="1"/>
      <p:bldP spid="17" grpId="0" animBg="1"/>
      <p:bldP spid="23" grpId="0" animBg="1"/>
      <p:bldP spid="9" grpId="0" animBg="1"/>
      <p:bldP spid="25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635896" y="188640"/>
            <a:ext cx="1512168" cy="1584176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ل</a:t>
            </a:r>
          </a:p>
        </p:txBody>
      </p:sp>
      <p:cxnSp>
        <p:nvCxnSpPr>
          <p:cNvPr id="6" name="رابط بشكل مرفق 5"/>
          <p:cNvCxnSpPr>
            <a:stCxn id="4" idx="2"/>
          </p:cNvCxnSpPr>
          <p:nvPr/>
        </p:nvCxnSpPr>
        <p:spPr>
          <a:xfrm rot="16200000" flipH="1">
            <a:off x="5922150" y="242646"/>
            <a:ext cx="648072" cy="3708412"/>
          </a:xfrm>
          <a:prstGeom prst="bentConnector2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>
            <a:off x="81003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5940152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2483768" y="2420888"/>
            <a:ext cx="1872208" cy="0"/>
          </a:xfrm>
          <a:prstGeom prst="straightConnector1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3635896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flipH="1">
            <a:off x="899592" y="2420888"/>
            <a:ext cx="1584176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>
            <a:off x="8995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مستدير الزوايا 20"/>
          <p:cNvSpPr/>
          <p:nvPr/>
        </p:nvSpPr>
        <p:spPr>
          <a:xfrm>
            <a:off x="7308304" y="3501008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لـ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5220072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ـلـ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298782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ــل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46754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ل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812360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لَ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660232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لِ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5508104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لُ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1331640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لْ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9" name="متوازي أضلاع 8"/>
          <p:cNvSpPr/>
          <p:nvPr/>
        </p:nvSpPr>
        <p:spPr>
          <a:xfrm>
            <a:off x="687625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ليمون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5" name="متوازي أضلاع 24"/>
          <p:cNvSpPr/>
          <p:nvPr/>
        </p:nvSpPr>
        <p:spPr>
          <a:xfrm>
            <a:off x="4644008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جلَست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7" name="متوازي أضلاع 26"/>
          <p:cNvSpPr/>
          <p:nvPr/>
        </p:nvSpPr>
        <p:spPr>
          <a:xfrm>
            <a:off x="255577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يغسلُ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8" name="متوازي أضلاع 27"/>
          <p:cNvSpPr/>
          <p:nvPr/>
        </p:nvSpPr>
        <p:spPr>
          <a:xfrm>
            <a:off x="179512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حول</a:t>
            </a:r>
            <a:endParaRPr lang="ar-SA" sz="3600" b="1" dirty="0">
              <a:solidFill>
                <a:srgbClr val="C00000"/>
              </a:solidFill>
            </a:endParaRPr>
          </a:p>
        </p:txBody>
      </p:sp>
      <p:cxnSp>
        <p:nvCxnSpPr>
          <p:cNvPr id="29" name="رابط كسهم مستقيم 28"/>
          <p:cNvCxnSpPr/>
          <p:nvPr/>
        </p:nvCxnSpPr>
        <p:spPr>
          <a:xfrm>
            <a:off x="8028384" y="4437112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>
            <a:off x="5868144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356388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104360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63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4" grpId="0" animBg="1"/>
      <p:bldP spid="26" grpId="0" animBg="1"/>
      <p:bldP spid="2" grpId="0" animBg="1"/>
      <p:bldP spid="15" grpId="0" animBg="1"/>
      <p:bldP spid="17" grpId="0" animBg="1"/>
      <p:bldP spid="23" grpId="0" animBg="1"/>
      <p:bldP spid="9" grpId="0" animBg="1"/>
      <p:bldP spid="25" grpId="0" animBg="1"/>
      <p:bldP spid="27" grpId="0" animBg="1"/>
      <p:bldP spid="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635896" y="188640"/>
            <a:ext cx="1512168" cy="1584176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ث</a:t>
            </a:r>
            <a:endParaRPr lang="ar-SA" sz="5400" b="1" dirty="0" smtClean="0">
              <a:solidFill>
                <a:srgbClr val="FFFF00"/>
              </a:solidFill>
            </a:endParaRPr>
          </a:p>
        </p:txBody>
      </p:sp>
      <p:cxnSp>
        <p:nvCxnSpPr>
          <p:cNvPr id="6" name="رابط بشكل مرفق 5"/>
          <p:cNvCxnSpPr>
            <a:stCxn id="4" idx="2"/>
          </p:cNvCxnSpPr>
          <p:nvPr/>
        </p:nvCxnSpPr>
        <p:spPr>
          <a:xfrm rot="16200000" flipH="1">
            <a:off x="5922150" y="242646"/>
            <a:ext cx="648072" cy="3708412"/>
          </a:xfrm>
          <a:prstGeom prst="bentConnector2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>
            <a:off x="81003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5940152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2483768" y="2420888"/>
            <a:ext cx="1872208" cy="0"/>
          </a:xfrm>
          <a:prstGeom prst="straightConnector1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3635896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flipH="1">
            <a:off x="899592" y="2420888"/>
            <a:ext cx="1584176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>
            <a:off x="8995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مستدير الزوايا 20"/>
          <p:cNvSpPr/>
          <p:nvPr/>
        </p:nvSpPr>
        <p:spPr>
          <a:xfrm>
            <a:off x="7308304" y="3501008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ثـ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5220072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ـثـ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298782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ـث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46754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ث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812360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ثَ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660232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ثِ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5508104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ثُ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1331640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ثْ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9" name="متوازي أضلاع 8"/>
          <p:cNvSpPr/>
          <p:nvPr/>
        </p:nvSpPr>
        <p:spPr>
          <a:xfrm>
            <a:off x="687625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ثِيَابٌ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5" name="متوازي أضلاع 24"/>
          <p:cNvSpPr/>
          <p:nvPr/>
        </p:nvSpPr>
        <p:spPr>
          <a:xfrm>
            <a:off x="4644008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كَثِيْرٌ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7" name="متوازي أضلاع 26"/>
          <p:cNvSpPr/>
          <p:nvPr/>
        </p:nvSpPr>
        <p:spPr>
          <a:xfrm>
            <a:off x="255577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يَبْحَثُ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8" name="متوازي أضلاع 27"/>
          <p:cNvSpPr/>
          <p:nvPr/>
        </p:nvSpPr>
        <p:spPr>
          <a:xfrm>
            <a:off x="179512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يَتَحَدَّثُ</a:t>
            </a:r>
            <a:endParaRPr lang="ar-SA" sz="3600" b="1" dirty="0">
              <a:solidFill>
                <a:srgbClr val="C00000"/>
              </a:solidFill>
            </a:endParaRPr>
          </a:p>
        </p:txBody>
      </p:sp>
      <p:cxnSp>
        <p:nvCxnSpPr>
          <p:cNvPr id="29" name="رابط كسهم مستقيم 28"/>
          <p:cNvCxnSpPr/>
          <p:nvPr/>
        </p:nvCxnSpPr>
        <p:spPr>
          <a:xfrm>
            <a:off x="8028384" y="4437112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>
            <a:off x="5868144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356388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104360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86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4" grpId="0" animBg="1"/>
      <p:bldP spid="26" grpId="0" animBg="1"/>
      <p:bldP spid="2" grpId="0" animBg="1"/>
      <p:bldP spid="15" grpId="0" animBg="1"/>
      <p:bldP spid="17" grpId="0" animBg="1"/>
      <p:bldP spid="23" grpId="0" animBg="1"/>
      <p:bldP spid="9" grpId="0" animBg="1"/>
      <p:bldP spid="25" grpId="0" animBg="1"/>
      <p:bldP spid="27" grpId="0" animBg="1"/>
      <p:bldP spid="2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635896" y="188640"/>
            <a:ext cx="1512168" cy="1584176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غ</a:t>
            </a:r>
            <a:endParaRPr lang="ar-SA" sz="5400" b="1" dirty="0" smtClean="0">
              <a:solidFill>
                <a:srgbClr val="FFFF00"/>
              </a:solidFill>
            </a:endParaRPr>
          </a:p>
        </p:txBody>
      </p:sp>
      <p:cxnSp>
        <p:nvCxnSpPr>
          <p:cNvPr id="6" name="رابط بشكل مرفق 5"/>
          <p:cNvCxnSpPr>
            <a:stCxn id="4" idx="2"/>
          </p:cNvCxnSpPr>
          <p:nvPr/>
        </p:nvCxnSpPr>
        <p:spPr>
          <a:xfrm rot="16200000" flipH="1">
            <a:off x="5922150" y="242646"/>
            <a:ext cx="648072" cy="3708412"/>
          </a:xfrm>
          <a:prstGeom prst="bentConnector2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>
            <a:off x="81003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5940152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2483768" y="2420888"/>
            <a:ext cx="1872208" cy="0"/>
          </a:xfrm>
          <a:prstGeom prst="straightConnector1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3635896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flipH="1">
            <a:off x="899592" y="2420888"/>
            <a:ext cx="1584176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>
            <a:off x="8995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مستدير الزوايا 20"/>
          <p:cNvSpPr/>
          <p:nvPr/>
        </p:nvSpPr>
        <p:spPr>
          <a:xfrm>
            <a:off x="7308304" y="3501008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غـ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5220072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ــغـ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298782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ــغ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46754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غ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812360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غَ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660232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غِ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5508104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غُ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1331640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غْ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9" name="متوازي أضلاع 8"/>
          <p:cNvSpPr/>
          <p:nvPr/>
        </p:nvSpPr>
        <p:spPr>
          <a:xfrm>
            <a:off x="687625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غَزَالْ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5" name="متوازي أضلاع 24"/>
          <p:cNvSpPr/>
          <p:nvPr/>
        </p:nvSpPr>
        <p:spPr>
          <a:xfrm>
            <a:off x="4644008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يَغِيِبُ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7" name="متوازي أضلاع 26"/>
          <p:cNvSpPr/>
          <p:nvPr/>
        </p:nvSpPr>
        <p:spPr>
          <a:xfrm>
            <a:off x="255577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صَمْغْ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8" name="متوازي أضلاع 27"/>
          <p:cNvSpPr/>
          <p:nvPr/>
        </p:nvSpPr>
        <p:spPr>
          <a:xfrm>
            <a:off x="179512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فَرَاغْ</a:t>
            </a:r>
            <a:endParaRPr lang="ar-SA" sz="3600" b="1" dirty="0">
              <a:solidFill>
                <a:srgbClr val="C00000"/>
              </a:solidFill>
            </a:endParaRPr>
          </a:p>
        </p:txBody>
      </p:sp>
      <p:cxnSp>
        <p:nvCxnSpPr>
          <p:cNvPr id="29" name="رابط كسهم مستقيم 28"/>
          <p:cNvCxnSpPr/>
          <p:nvPr/>
        </p:nvCxnSpPr>
        <p:spPr>
          <a:xfrm>
            <a:off x="8028384" y="4437112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>
            <a:off x="5868144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356388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104360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86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4" grpId="0" animBg="1"/>
      <p:bldP spid="26" grpId="0" animBg="1"/>
      <p:bldP spid="2" grpId="0" animBg="1"/>
      <p:bldP spid="15" grpId="0" animBg="1"/>
      <p:bldP spid="17" grpId="0" animBg="1"/>
      <p:bldP spid="23" grpId="0" animBg="1"/>
      <p:bldP spid="9" grpId="0" animBg="1"/>
      <p:bldP spid="25" grpId="0" animBg="1"/>
      <p:bldP spid="27" grpId="0" animBg="1"/>
      <p:bldP spid="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635896" y="188640"/>
            <a:ext cx="1512168" cy="1584176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ظ</a:t>
            </a:r>
            <a:endParaRPr lang="ar-SA" sz="5400" b="1" dirty="0" smtClean="0">
              <a:solidFill>
                <a:srgbClr val="FFFF00"/>
              </a:solidFill>
            </a:endParaRPr>
          </a:p>
        </p:txBody>
      </p:sp>
      <p:cxnSp>
        <p:nvCxnSpPr>
          <p:cNvPr id="6" name="رابط بشكل مرفق 5"/>
          <p:cNvCxnSpPr>
            <a:stCxn id="4" idx="2"/>
          </p:cNvCxnSpPr>
          <p:nvPr/>
        </p:nvCxnSpPr>
        <p:spPr>
          <a:xfrm rot="16200000" flipH="1">
            <a:off x="5922150" y="242646"/>
            <a:ext cx="648072" cy="3708412"/>
          </a:xfrm>
          <a:prstGeom prst="bentConnector2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>
            <a:off x="81003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5940152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2483768" y="2420888"/>
            <a:ext cx="1872208" cy="0"/>
          </a:xfrm>
          <a:prstGeom prst="straightConnector1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3635896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flipH="1">
            <a:off x="899592" y="2420888"/>
            <a:ext cx="1584176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>
            <a:off x="8995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مستدير الزوايا 20"/>
          <p:cNvSpPr/>
          <p:nvPr/>
        </p:nvSpPr>
        <p:spPr>
          <a:xfrm>
            <a:off x="7308304" y="3501008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ظـ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5220072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ـظـ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298782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ـظ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46754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ظ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812360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ظَ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660232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ظِ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5508104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ظُ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1331640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ظْ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9" name="متوازي أضلاع 8"/>
          <p:cNvSpPr/>
          <p:nvPr/>
        </p:nvSpPr>
        <p:spPr>
          <a:xfrm>
            <a:off x="687625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ظَبِيْ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5" name="متوازي أضلاع 24"/>
          <p:cNvSpPr/>
          <p:nvPr/>
        </p:nvSpPr>
        <p:spPr>
          <a:xfrm>
            <a:off x="4644008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مِظَلَّةٌ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7" name="متوازي أضلاع 26"/>
          <p:cNvSpPr/>
          <p:nvPr/>
        </p:nvSpPr>
        <p:spPr>
          <a:xfrm>
            <a:off x="255577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يُحَافِظُ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8" name="متوازي أضلاع 27"/>
          <p:cNvSpPr/>
          <p:nvPr/>
        </p:nvSpPr>
        <p:spPr>
          <a:xfrm>
            <a:off x="179512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حِفاظْ</a:t>
            </a:r>
            <a:endParaRPr lang="ar-SA" sz="3600" b="1" dirty="0">
              <a:solidFill>
                <a:srgbClr val="C00000"/>
              </a:solidFill>
            </a:endParaRPr>
          </a:p>
        </p:txBody>
      </p:sp>
      <p:cxnSp>
        <p:nvCxnSpPr>
          <p:cNvPr id="29" name="رابط كسهم مستقيم 28"/>
          <p:cNvCxnSpPr/>
          <p:nvPr/>
        </p:nvCxnSpPr>
        <p:spPr>
          <a:xfrm>
            <a:off x="8028384" y="4437112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>
            <a:off x="5868144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356388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104360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86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4" grpId="0" animBg="1"/>
      <p:bldP spid="26" grpId="0" animBg="1"/>
      <p:bldP spid="2" grpId="0" animBg="1"/>
      <p:bldP spid="15" grpId="0" animBg="1"/>
      <p:bldP spid="17" grpId="0" animBg="1"/>
      <p:bldP spid="23" grpId="0" animBg="1"/>
      <p:bldP spid="9" grpId="0" animBg="1"/>
      <p:bldP spid="25" grpId="0" animBg="1"/>
      <p:bldP spid="27" grpId="0" animBg="1"/>
      <p:bldP spid="2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متوازي أضلاع 33"/>
          <p:cNvSpPr/>
          <p:nvPr/>
        </p:nvSpPr>
        <p:spPr>
          <a:xfrm>
            <a:off x="6876256" y="11663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ضِرْسٌ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35" name="متوازي أضلاع 34"/>
          <p:cNvSpPr/>
          <p:nvPr/>
        </p:nvSpPr>
        <p:spPr>
          <a:xfrm>
            <a:off x="4644008" y="11663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بَيْضَة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36" name="متوازي أضلاع 35"/>
          <p:cNvSpPr/>
          <p:nvPr/>
        </p:nvSpPr>
        <p:spPr>
          <a:xfrm>
            <a:off x="2555776" y="11663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مَرِيْضٌ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37" name="متوازي أضلاع 36"/>
          <p:cNvSpPr/>
          <p:nvPr/>
        </p:nvSpPr>
        <p:spPr>
          <a:xfrm>
            <a:off x="179512" y="11663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بُعُوضٌ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38" name="متوازي أضلاع 37"/>
          <p:cNvSpPr/>
          <p:nvPr/>
        </p:nvSpPr>
        <p:spPr>
          <a:xfrm>
            <a:off x="6876256" y="119675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عُمَرُ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39" name="متوازي أضلاع 38"/>
          <p:cNvSpPr/>
          <p:nvPr/>
        </p:nvSpPr>
        <p:spPr>
          <a:xfrm>
            <a:off x="4644008" y="119675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تَعَلَّمْتُ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40" name="متوازي أضلاع 39"/>
          <p:cNvSpPr/>
          <p:nvPr/>
        </p:nvSpPr>
        <p:spPr>
          <a:xfrm>
            <a:off x="2555776" y="119675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مَعَ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41" name="متوازي أضلاع 40"/>
          <p:cNvSpPr/>
          <p:nvPr/>
        </p:nvSpPr>
        <p:spPr>
          <a:xfrm>
            <a:off x="179512" y="119675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أُسْبُوع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42" name="متوازي أضلاع 41"/>
          <p:cNvSpPr/>
          <p:nvPr/>
        </p:nvSpPr>
        <p:spPr>
          <a:xfrm>
            <a:off x="6876256" y="227687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كُتُبٌ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43" name="متوازي أضلاع 42"/>
          <p:cNvSpPr/>
          <p:nvPr/>
        </p:nvSpPr>
        <p:spPr>
          <a:xfrm>
            <a:off x="4644008" y="227687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err="1" smtClean="0">
                <a:solidFill>
                  <a:srgbClr val="C00000"/>
                </a:solidFill>
              </a:rPr>
              <a:t>مَكَّه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44" name="متوازي أضلاع 43"/>
          <p:cNvSpPr/>
          <p:nvPr/>
        </p:nvSpPr>
        <p:spPr>
          <a:xfrm>
            <a:off x="2555776" y="227687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مِسْكْ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45" name="متوازي أضلاع 44"/>
          <p:cNvSpPr/>
          <p:nvPr/>
        </p:nvSpPr>
        <p:spPr>
          <a:xfrm>
            <a:off x="179512" y="227687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أَعِدُكَ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46" name="متوازي أضلاع 45"/>
          <p:cNvSpPr/>
          <p:nvPr/>
        </p:nvSpPr>
        <p:spPr>
          <a:xfrm>
            <a:off x="6876256" y="33569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خِيَارْ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47" name="متوازي أضلاع 46"/>
          <p:cNvSpPr/>
          <p:nvPr/>
        </p:nvSpPr>
        <p:spPr>
          <a:xfrm>
            <a:off x="4644008" y="33569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بَخِيْلٌ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48" name="متوازي أضلاع 47"/>
          <p:cNvSpPr/>
          <p:nvPr/>
        </p:nvSpPr>
        <p:spPr>
          <a:xfrm>
            <a:off x="2555776" y="33569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err="1" smtClean="0">
                <a:solidFill>
                  <a:srgbClr val="C00000"/>
                </a:solidFill>
              </a:rPr>
              <a:t>بَطِّخٌ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49" name="متوازي أضلاع 48"/>
          <p:cNvSpPr/>
          <p:nvPr/>
        </p:nvSpPr>
        <p:spPr>
          <a:xfrm>
            <a:off x="179512" y="33569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خُوخٌ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50" name="متوازي أضلاع 49"/>
          <p:cNvSpPr/>
          <p:nvPr/>
        </p:nvSpPr>
        <p:spPr>
          <a:xfrm>
            <a:off x="6876256" y="443711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يَقْفِزُ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51" name="متوازي أضلاع 50"/>
          <p:cNvSpPr/>
          <p:nvPr/>
        </p:nvSpPr>
        <p:spPr>
          <a:xfrm>
            <a:off x="4644008" y="443711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أَبِيْه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52" name="متوازي أضلاع 51"/>
          <p:cNvSpPr/>
          <p:nvPr/>
        </p:nvSpPr>
        <p:spPr>
          <a:xfrm>
            <a:off x="2555776" y="443711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كُرْسِيْ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53" name="متوازي أضلاع 52"/>
          <p:cNvSpPr/>
          <p:nvPr/>
        </p:nvSpPr>
        <p:spPr>
          <a:xfrm>
            <a:off x="179512" y="443711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تُقَوِّي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54" name="متوازي أضلاع 53"/>
          <p:cNvSpPr/>
          <p:nvPr/>
        </p:nvSpPr>
        <p:spPr>
          <a:xfrm>
            <a:off x="6804248" y="551723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ذَكِيْ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55" name="متوازي أضلاع 54"/>
          <p:cNvSpPr/>
          <p:nvPr/>
        </p:nvSpPr>
        <p:spPr>
          <a:xfrm>
            <a:off x="4572000" y="551723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لتَلْمِذٌ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56" name="متوازي أضلاع 55"/>
          <p:cNvSpPr/>
          <p:nvPr/>
        </p:nvSpPr>
        <p:spPr>
          <a:xfrm>
            <a:off x="2483768" y="551723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مُعَاذْ</a:t>
            </a:r>
            <a:endParaRPr lang="ar-SA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2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توازي أضلاع 2"/>
          <p:cNvSpPr/>
          <p:nvPr/>
        </p:nvSpPr>
        <p:spPr>
          <a:xfrm>
            <a:off x="6876256" y="11663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هَيْفَاء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4" name="متوازي أضلاع 3"/>
          <p:cNvSpPr/>
          <p:nvPr/>
        </p:nvSpPr>
        <p:spPr>
          <a:xfrm>
            <a:off x="4644008" y="11663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مَهَا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5" name="متوازي أضلاع 4"/>
          <p:cNvSpPr/>
          <p:nvPr/>
        </p:nvSpPr>
        <p:spPr>
          <a:xfrm>
            <a:off x="2555776" y="11663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وَجْه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6" name="متوازي أضلاع 5"/>
          <p:cNvSpPr/>
          <p:nvPr/>
        </p:nvSpPr>
        <p:spPr>
          <a:xfrm>
            <a:off x="179512" y="11663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مِيَاه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7" name="متوازي أضلاع 6"/>
          <p:cNvSpPr/>
          <p:nvPr/>
        </p:nvSpPr>
        <p:spPr>
          <a:xfrm>
            <a:off x="6876256" y="119675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ثِيَابٌ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8" name="متوازي أضلاع 7"/>
          <p:cNvSpPr/>
          <p:nvPr/>
        </p:nvSpPr>
        <p:spPr>
          <a:xfrm>
            <a:off x="4644008" y="119675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كَثِيْرٌ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9" name="متوازي أضلاع 8"/>
          <p:cNvSpPr/>
          <p:nvPr/>
        </p:nvSpPr>
        <p:spPr>
          <a:xfrm>
            <a:off x="2555776" y="119675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يَبْحَثُ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10" name="متوازي أضلاع 9"/>
          <p:cNvSpPr/>
          <p:nvPr/>
        </p:nvSpPr>
        <p:spPr>
          <a:xfrm>
            <a:off x="179512" y="119675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يَتَحَدَّثُ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11" name="متوازي أضلاع 10"/>
          <p:cNvSpPr/>
          <p:nvPr/>
        </p:nvSpPr>
        <p:spPr>
          <a:xfrm>
            <a:off x="6876256" y="227687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ذَكِيْ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12" name="متوازي أضلاع 11"/>
          <p:cNvSpPr/>
          <p:nvPr/>
        </p:nvSpPr>
        <p:spPr>
          <a:xfrm>
            <a:off x="4644008" y="227687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لتَلْمِذٌ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13" name="متوازي أضلاع 12"/>
          <p:cNvSpPr/>
          <p:nvPr/>
        </p:nvSpPr>
        <p:spPr>
          <a:xfrm>
            <a:off x="2555776" y="227687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مُعَاذْ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14" name="متوازي أضلاع 13"/>
          <p:cNvSpPr/>
          <p:nvPr/>
        </p:nvSpPr>
        <p:spPr>
          <a:xfrm>
            <a:off x="6732240" y="3429000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هَيْفَاء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15" name="متوازي أضلاع 14"/>
          <p:cNvSpPr/>
          <p:nvPr/>
        </p:nvSpPr>
        <p:spPr>
          <a:xfrm>
            <a:off x="4499992" y="3429000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مَهَا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16" name="متوازي أضلاع 15"/>
          <p:cNvSpPr/>
          <p:nvPr/>
        </p:nvSpPr>
        <p:spPr>
          <a:xfrm>
            <a:off x="2411760" y="3429000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وَجْه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17" name="متوازي أضلاع 16"/>
          <p:cNvSpPr/>
          <p:nvPr/>
        </p:nvSpPr>
        <p:spPr>
          <a:xfrm>
            <a:off x="179512" y="227687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مِيَاه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18" name="متوازي أضلاع 17"/>
          <p:cNvSpPr/>
          <p:nvPr/>
        </p:nvSpPr>
        <p:spPr>
          <a:xfrm>
            <a:off x="6876256" y="4509120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ثِيَابٌ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19" name="متوازي أضلاع 18"/>
          <p:cNvSpPr/>
          <p:nvPr/>
        </p:nvSpPr>
        <p:spPr>
          <a:xfrm>
            <a:off x="4644008" y="4509120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كَثِيْرٌ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0" name="متوازي أضلاع 19"/>
          <p:cNvSpPr/>
          <p:nvPr/>
        </p:nvSpPr>
        <p:spPr>
          <a:xfrm>
            <a:off x="2555776" y="4509120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يَبْحَثُ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1" name="متوازي أضلاع 20"/>
          <p:cNvSpPr/>
          <p:nvPr/>
        </p:nvSpPr>
        <p:spPr>
          <a:xfrm>
            <a:off x="204303" y="349562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يَتَحَدَّثُ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2" name="متوازي أضلاع 21"/>
          <p:cNvSpPr/>
          <p:nvPr/>
        </p:nvSpPr>
        <p:spPr>
          <a:xfrm>
            <a:off x="6876256" y="5589240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غَزَالْ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3" name="متوازي أضلاع 22"/>
          <p:cNvSpPr/>
          <p:nvPr/>
        </p:nvSpPr>
        <p:spPr>
          <a:xfrm>
            <a:off x="4644008" y="5589240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يَغِيِبُ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4" name="متوازي أضلاع 23"/>
          <p:cNvSpPr/>
          <p:nvPr/>
        </p:nvSpPr>
        <p:spPr>
          <a:xfrm>
            <a:off x="2555776" y="5589240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صَمْغْ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5" name="متوازي أضلاع 24"/>
          <p:cNvSpPr/>
          <p:nvPr/>
        </p:nvSpPr>
        <p:spPr>
          <a:xfrm>
            <a:off x="204303" y="4581128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فَرَاغْ</a:t>
            </a:r>
            <a:endParaRPr lang="ar-SA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3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توازي أضلاع 25"/>
          <p:cNvSpPr/>
          <p:nvPr/>
        </p:nvSpPr>
        <p:spPr>
          <a:xfrm>
            <a:off x="6876256" y="83671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ظَبِيْ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7" name="متوازي أضلاع 26"/>
          <p:cNvSpPr/>
          <p:nvPr/>
        </p:nvSpPr>
        <p:spPr>
          <a:xfrm>
            <a:off x="4644008" y="83671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مِظَلَّةٌ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8" name="متوازي أضلاع 27"/>
          <p:cNvSpPr/>
          <p:nvPr/>
        </p:nvSpPr>
        <p:spPr>
          <a:xfrm>
            <a:off x="2555776" y="83671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يُحَافِظُ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9" name="متوازي أضلاع 28"/>
          <p:cNvSpPr/>
          <p:nvPr/>
        </p:nvSpPr>
        <p:spPr>
          <a:xfrm>
            <a:off x="179512" y="83671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حِفاظْ</a:t>
            </a:r>
            <a:endParaRPr lang="ar-SA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8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مستطيل ذو زوايا قطرية مخدوشة 32"/>
          <p:cNvSpPr/>
          <p:nvPr/>
        </p:nvSpPr>
        <p:spPr>
          <a:xfrm>
            <a:off x="755576" y="1484784"/>
            <a:ext cx="7200800" cy="4320480"/>
          </a:xfrm>
          <a:prstGeom prst="snip2DiagRect">
            <a:avLst/>
          </a:prstGeom>
          <a:solidFill>
            <a:srgbClr val="FF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 smtClean="0">
                <a:solidFill>
                  <a:srgbClr val="002060"/>
                </a:solidFill>
              </a:rPr>
              <a:t>نِهَــــــــايَة الفَصْلُ الدّرَاسِي </a:t>
            </a:r>
            <a:r>
              <a:rPr lang="ar-SA" sz="4800" dirty="0" smtClean="0">
                <a:solidFill>
                  <a:srgbClr val="002060"/>
                </a:solidFill>
              </a:rPr>
              <a:t>الثَّاني</a:t>
            </a:r>
            <a:endParaRPr lang="ar-SA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3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635896" y="188640"/>
            <a:ext cx="1512168" cy="1584176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د</a:t>
            </a:r>
          </a:p>
        </p:txBody>
      </p:sp>
      <p:cxnSp>
        <p:nvCxnSpPr>
          <p:cNvPr id="6" name="رابط بشكل مرفق 5"/>
          <p:cNvCxnSpPr>
            <a:stCxn id="4" idx="2"/>
          </p:cNvCxnSpPr>
          <p:nvPr/>
        </p:nvCxnSpPr>
        <p:spPr>
          <a:xfrm rot="16200000" flipH="1">
            <a:off x="5922150" y="242646"/>
            <a:ext cx="648072" cy="3708412"/>
          </a:xfrm>
          <a:prstGeom prst="bentConnector2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>
            <a:off x="81003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5940152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2483768" y="2420888"/>
            <a:ext cx="1872208" cy="0"/>
          </a:xfrm>
          <a:prstGeom prst="straightConnector1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3635896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flipH="1">
            <a:off x="899592" y="2420888"/>
            <a:ext cx="1584176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>
            <a:off x="8995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مستدير الزوايا 20"/>
          <p:cNvSpPr/>
          <p:nvPr/>
        </p:nvSpPr>
        <p:spPr>
          <a:xfrm>
            <a:off x="7308304" y="3501008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د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5220072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ــد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298782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د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46754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5400" b="1">
              <a:solidFill>
                <a:srgbClr val="FFFF00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812360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دَ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660232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دِ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5508104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دُ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1331640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دْ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9" name="متوازي أضلاع 8"/>
          <p:cNvSpPr/>
          <p:nvPr/>
        </p:nvSpPr>
        <p:spPr>
          <a:xfrm>
            <a:off x="687625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دفْتر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5" name="متوازي أضلاع 24"/>
          <p:cNvSpPr/>
          <p:nvPr/>
        </p:nvSpPr>
        <p:spPr>
          <a:xfrm>
            <a:off x="4644008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أسَد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7" name="متوازي أضلاع 26"/>
          <p:cNvSpPr/>
          <p:nvPr/>
        </p:nvSpPr>
        <p:spPr>
          <a:xfrm>
            <a:off x="255577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مُجَرّدُ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8" name="متوازي أضلاع 27"/>
          <p:cNvSpPr/>
          <p:nvPr/>
        </p:nvSpPr>
        <p:spPr>
          <a:xfrm>
            <a:off x="179512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b="1">
              <a:solidFill>
                <a:srgbClr val="C00000"/>
              </a:solidFill>
            </a:endParaRPr>
          </a:p>
        </p:txBody>
      </p:sp>
      <p:cxnSp>
        <p:nvCxnSpPr>
          <p:cNvPr id="29" name="رابط كسهم مستقيم 28"/>
          <p:cNvCxnSpPr/>
          <p:nvPr/>
        </p:nvCxnSpPr>
        <p:spPr>
          <a:xfrm>
            <a:off x="8028384" y="4437112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>
            <a:off x="5868144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356388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104360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63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4" grpId="0" animBg="1"/>
      <p:bldP spid="26" grpId="0" animBg="1"/>
      <p:bldP spid="2" grpId="0" animBg="1"/>
      <p:bldP spid="15" grpId="0" animBg="1"/>
      <p:bldP spid="17" grpId="0" animBg="1"/>
      <p:bldP spid="23" grpId="0" animBg="1"/>
      <p:bldP spid="9" grpId="0" animBg="1"/>
      <p:bldP spid="25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635896" y="188640"/>
            <a:ext cx="1512168" cy="1584176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ن</a:t>
            </a:r>
          </a:p>
        </p:txBody>
      </p:sp>
      <p:cxnSp>
        <p:nvCxnSpPr>
          <p:cNvPr id="6" name="رابط بشكل مرفق 5"/>
          <p:cNvCxnSpPr>
            <a:stCxn id="4" idx="2"/>
          </p:cNvCxnSpPr>
          <p:nvPr/>
        </p:nvCxnSpPr>
        <p:spPr>
          <a:xfrm rot="16200000" flipH="1">
            <a:off x="5922150" y="242646"/>
            <a:ext cx="648072" cy="3708412"/>
          </a:xfrm>
          <a:prstGeom prst="bentConnector2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>
            <a:off x="81003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5940152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2483768" y="2420888"/>
            <a:ext cx="1872208" cy="0"/>
          </a:xfrm>
          <a:prstGeom prst="straightConnector1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3635896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flipH="1">
            <a:off x="899592" y="2420888"/>
            <a:ext cx="1584176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>
            <a:off x="8995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مستدير الزوايا 20"/>
          <p:cNvSpPr/>
          <p:nvPr/>
        </p:nvSpPr>
        <p:spPr>
          <a:xfrm>
            <a:off x="7308304" y="3501008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نـ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5220072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ـنـ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298782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ـن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46754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ن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812360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نَ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660232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نِ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5508104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نُ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1331640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نْ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9" name="متوازي أضلاع 8"/>
          <p:cNvSpPr/>
          <p:nvPr/>
        </p:nvSpPr>
        <p:spPr>
          <a:xfrm>
            <a:off x="687625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نَافِذَة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5" name="متوازي أضلاع 24"/>
          <p:cNvSpPr/>
          <p:nvPr/>
        </p:nvSpPr>
        <p:spPr>
          <a:xfrm>
            <a:off x="4644008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تَكْنِسُ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7" name="متوازي أضلاع 26"/>
          <p:cNvSpPr/>
          <p:nvPr/>
        </p:nvSpPr>
        <p:spPr>
          <a:xfrm>
            <a:off x="255577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نَحْنُ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8" name="متوازي أضلاع 27"/>
          <p:cNvSpPr/>
          <p:nvPr/>
        </p:nvSpPr>
        <p:spPr>
          <a:xfrm>
            <a:off x="179512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التعاون</a:t>
            </a:r>
            <a:endParaRPr lang="ar-SA" sz="3600" b="1" dirty="0">
              <a:solidFill>
                <a:srgbClr val="C00000"/>
              </a:solidFill>
            </a:endParaRPr>
          </a:p>
        </p:txBody>
      </p:sp>
      <p:cxnSp>
        <p:nvCxnSpPr>
          <p:cNvPr id="29" name="رابط كسهم مستقيم 28"/>
          <p:cNvCxnSpPr/>
          <p:nvPr/>
        </p:nvCxnSpPr>
        <p:spPr>
          <a:xfrm>
            <a:off x="8028384" y="4437112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>
            <a:off x="5868144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356388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104360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63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4" grpId="0" animBg="1"/>
      <p:bldP spid="26" grpId="0" animBg="1"/>
      <p:bldP spid="2" grpId="0" animBg="1"/>
      <p:bldP spid="15" grpId="0" animBg="1"/>
      <p:bldP spid="17" grpId="0" animBg="1"/>
      <p:bldP spid="23" grpId="0" animBg="1"/>
      <p:bldP spid="9" grpId="0" animBg="1"/>
      <p:bldP spid="25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635896" y="188640"/>
            <a:ext cx="1512168" cy="1584176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ر</a:t>
            </a:r>
          </a:p>
        </p:txBody>
      </p:sp>
      <p:cxnSp>
        <p:nvCxnSpPr>
          <p:cNvPr id="6" name="رابط بشكل مرفق 5"/>
          <p:cNvCxnSpPr>
            <a:stCxn id="4" idx="2"/>
          </p:cNvCxnSpPr>
          <p:nvPr/>
        </p:nvCxnSpPr>
        <p:spPr>
          <a:xfrm rot="16200000" flipH="1">
            <a:off x="5922150" y="242646"/>
            <a:ext cx="648072" cy="3708412"/>
          </a:xfrm>
          <a:prstGeom prst="bentConnector2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>
            <a:off x="81003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5940152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2483768" y="2420888"/>
            <a:ext cx="1872208" cy="0"/>
          </a:xfrm>
          <a:prstGeom prst="straightConnector1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3635896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flipH="1">
            <a:off x="899592" y="2420888"/>
            <a:ext cx="1584176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>
            <a:off x="8995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مستدير الزوايا 20"/>
          <p:cNvSpPr/>
          <p:nvPr/>
        </p:nvSpPr>
        <p:spPr>
          <a:xfrm>
            <a:off x="7308304" y="3501008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ر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5220072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ــر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298782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ر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46754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5400" b="1">
              <a:solidFill>
                <a:srgbClr val="FFFF00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812360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رَ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660232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رِ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5508104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رُ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1331640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رْ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9" name="متوازي أضلاع 8"/>
          <p:cNvSpPr/>
          <p:nvPr/>
        </p:nvSpPr>
        <p:spPr>
          <a:xfrm>
            <a:off x="687625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رحَّب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5" name="متوازي أضلاع 24"/>
          <p:cNvSpPr/>
          <p:nvPr/>
        </p:nvSpPr>
        <p:spPr>
          <a:xfrm>
            <a:off x="4644008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فَرْحةٌ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7" name="متوازي أضلاع 26"/>
          <p:cNvSpPr/>
          <p:nvPr/>
        </p:nvSpPr>
        <p:spPr>
          <a:xfrm>
            <a:off x="255577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قِطارٌ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8" name="متوازي أضلاع 27"/>
          <p:cNvSpPr/>
          <p:nvPr/>
        </p:nvSpPr>
        <p:spPr>
          <a:xfrm>
            <a:off x="179512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b="1">
              <a:solidFill>
                <a:srgbClr val="C00000"/>
              </a:solidFill>
            </a:endParaRPr>
          </a:p>
        </p:txBody>
      </p:sp>
      <p:cxnSp>
        <p:nvCxnSpPr>
          <p:cNvPr id="29" name="رابط كسهم مستقيم 28"/>
          <p:cNvCxnSpPr/>
          <p:nvPr/>
        </p:nvCxnSpPr>
        <p:spPr>
          <a:xfrm>
            <a:off x="8028384" y="4437112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>
            <a:off x="5868144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356388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104360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63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4" grpId="0" animBg="1"/>
      <p:bldP spid="26" grpId="0" animBg="1"/>
      <p:bldP spid="2" grpId="0" animBg="1"/>
      <p:bldP spid="15" grpId="0" animBg="1"/>
      <p:bldP spid="17" grpId="0" animBg="1"/>
      <p:bldP spid="23" grpId="0" animBg="1"/>
      <p:bldP spid="9" grpId="0" animBg="1"/>
      <p:bldP spid="25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635896" y="188640"/>
            <a:ext cx="1512168" cy="1584176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ص</a:t>
            </a:r>
          </a:p>
        </p:txBody>
      </p:sp>
      <p:cxnSp>
        <p:nvCxnSpPr>
          <p:cNvPr id="6" name="رابط بشكل مرفق 5"/>
          <p:cNvCxnSpPr>
            <a:stCxn id="4" idx="2"/>
          </p:cNvCxnSpPr>
          <p:nvPr/>
        </p:nvCxnSpPr>
        <p:spPr>
          <a:xfrm rot="16200000" flipH="1">
            <a:off x="5922150" y="242646"/>
            <a:ext cx="648072" cy="3708412"/>
          </a:xfrm>
          <a:prstGeom prst="bentConnector2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>
            <a:off x="81003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5940152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2483768" y="2420888"/>
            <a:ext cx="1872208" cy="0"/>
          </a:xfrm>
          <a:prstGeom prst="straightConnector1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3635896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flipH="1">
            <a:off x="899592" y="2420888"/>
            <a:ext cx="1584176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>
            <a:off x="8995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مستدير الزوايا 20"/>
          <p:cNvSpPr/>
          <p:nvPr/>
        </p:nvSpPr>
        <p:spPr>
          <a:xfrm>
            <a:off x="7308304" y="3501008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صـ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5220072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ـصـ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298782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ـص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46754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ص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812360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صَ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660232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صِ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5508104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صُ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1331640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صْ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9" name="متوازي أضلاع 8"/>
          <p:cNvSpPr/>
          <p:nvPr/>
        </p:nvSpPr>
        <p:spPr>
          <a:xfrm>
            <a:off x="687625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صَالِحٌ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5" name="متوازي أضلاع 24"/>
          <p:cNvSpPr/>
          <p:nvPr/>
        </p:nvSpPr>
        <p:spPr>
          <a:xfrm>
            <a:off x="4644008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عَصِير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7" name="متوازي أضلاع 26"/>
          <p:cNvSpPr/>
          <p:nvPr/>
        </p:nvSpPr>
        <p:spPr>
          <a:xfrm>
            <a:off x="255577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قَفَصٌ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8" name="متوازي أضلاع 27"/>
          <p:cNvSpPr/>
          <p:nvPr/>
        </p:nvSpPr>
        <p:spPr>
          <a:xfrm>
            <a:off x="179512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أحْرصُ</a:t>
            </a:r>
            <a:endParaRPr lang="ar-SA" sz="3600" b="1" dirty="0">
              <a:solidFill>
                <a:srgbClr val="C00000"/>
              </a:solidFill>
            </a:endParaRPr>
          </a:p>
        </p:txBody>
      </p:sp>
      <p:cxnSp>
        <p:nvCxnSpPr>
          <p:cNvPr id="29" name="رابط كسهم مستقيم 28"/>
          <p:cNvCxnSpPr/>
          <p:nvPr/>
        </p:nvCxnSpPr>
        <p:spPr>
          <a:xfrm>
            <a:off x="8028384" y="4437112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>
            <a:off x="5868144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356388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104360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63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4" grpId="0" animBg="1"/>
      <p:bldP spid="26" grpId="0" animBg="1"/>
      <p:bldP spid="2" grpId="0" animBg="1"/>
      <p:bldP spid="15" grpId="0" animBg="1"/>
      <p:bldP spid="17" grpId="0" animBg="1"/>
      <p:bldP spid="23" grpId="0" animBg="1"/>
      <p:bldP spid="9" grpId="0" animBg="1"/>
      <p:bldP spid="25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635896" y="188640"/>
            <a:ext cx="1512168" cy="1584176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ف</a:t>
            </a:r>
          </a:p>
        </p:txBody>
      </p:sp>
      <p:cxnSp>
        <p:nvCxnSpPr>
          <p:cNvPr id="6" name="رابط بشكل مرفق 5"/>
          <p:cNvCxnSpPr>
            <a:stCxn id="4" idx="2"/>
          </p:cNvCxnSpPr>
          <p:nvPr/>
        </p:nvCxnSpPr>
        <p:spPr>
          <a:xfrm rot="16200000" flipH="1">
            <a:off x="5922150" y="242646"/>
            <a:ext cx="648072" cy="3708412"/>
          </a:xfrm>
          <a:prstGeom prst="bentConnector2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>
            <a:off x="81003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5940152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2483768" y="2420888"/>
            <a:ext cx="1872208" cy="0"/>
          </a:xfrm>
          <a:prstGeom prst="straightConnector1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3635896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flipH="1">
            <a:off x="899592" y="2420888"/>
            <a:ext cx="1584176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>
            <a:off x="8995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مستدير الزوايا 20"/>
          <p:cNvSpPr/>
          <p:nvPr/>
        </p:nvSpPr>
        <p:spPr>
          <a:xfrm>
            <a:off x="7308304" y="3501008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فـ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5220072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ـفـ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298782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ـف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46754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ف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812360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فَ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660232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فِ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5508104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فُ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1331640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فْ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9" name="متوازي أضلاع 8"/>
          <p:cNvSpPr/>
          <p:nvPr/>
        </p:nvSpPr>
        <p:spPr>
          <a:xfrm>
            <a:off x="687625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فَصْلٌ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5" name="متوازي أضلاع 24"/>
          <p:cNvSpPr/>
          <p:nvPr/>
        </p:nvSpPr>
        <p:spPr>
          <a:xfrm>
            <a:off x="4644008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حَفْلٌ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7" name="متوازي أضلاع 26"/>
          <p:cNvSpPr/>
          <p:nvPr/>
        </p:nvSpPr>
        <p:spPr>
          <a:xfrm>
            <a:off x="255577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نَظِيفٌ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8" name="متوازي أضلاع 27"/>
          <p:cNvSpPr/>
          <p:nvPr/>
        </p:nvSpPr>
        <p:spPr>
          <a:xfrm>
            <a:off x="179512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رَفٌّ</a:t>
            </a:r>
            <a:endParaRPr lang="ar-SA" sz="3600" b="1" dirty="0">
              <a:solidFill>
                <a:srgbClr val="C00000"/>
              </a:solidFill>
            </a:endParaRPr>
          </a:p>
        </p:txBody>
      </p:sp>
      <p:cxnSp>
        <p:nvCxnSpPr>
          <p:cNvPr id="29" name="رابط كسهم مستقيم 28"/>
          <p:cNvCxnSpPr/>
          <p:nvPr/>
        </p:nvCxnSpPr>
        <p:spPr>
          <a:xfrm>
            <a:off x="8028384" y="4437112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>
            <a:off x="5868144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356388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104360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63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4" grpId="0" animBg="1"/>
      <p:bldP spid="26" grpId="0" animBg="1"/>
      <p:bldP spid="2" grpId="0" animBg="1"/>
      <p:bldP spid="15" grpId="0" animBg="1"/>
      <p:bldP spid="17" grpId="0" animBg="1"/>
      <p:bldP spid="23" grpId="0" animBg="1"/>
      <p:bldP spid="9" grpId="0" animBg="1"/>
      <p:bldP spid="25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635896" y="188640"/>
            <a:ext cx="1512168" cy="1584176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FFFF00"/>
                </a:solidFill>
              </a:rPr>
              <a:t>س</a:t>
            </a:r>
            <a:endParaRPr lang="ar-SA" sz="5400" b="1" dirty="0" smtClean="0">
              <a:solidFill>
                <a:srgbClr val="FFFF00"/>
              </a:solidFill>
            </a:endParaRPr>
          </a:p>
        </p:txBody>
      </p:sp>
      <p:cxnSp>
        <p:nvCxnSpPr>
          <p:cNvPr id="6" name="رابط بشكل مرفق 5"/>
          <p:cNvCxnSpPr>
            <a:stCxn id="4" idx="2"/>
          </p:cNvCxnSpPr>
          <p:nvPr/>
        </p:nvCxnSpPr>
        <p:spPr>
          <a:xfrm rot="16200000" flipH="1">
            <a:off x="5922150" y="242646"/>
            <a:ext cx="648072" cy="3708412"/>
          </a:xfrm>
          <a:prstGeom prst="bentConnector2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>
            <a:off x="81003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5940152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2483768" y="2420888"/>
            <a:ext cx="1872208" cy="0"/>
          </a:xfrm>
          <a:prstGeom prst="straightConnector1">
            <a:avLst/>
          </a:prstGeom>
          <a:ln w="508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3635896" y="2420888"/>
            <a:ext cx="0" cy="93610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flipH="1">
            <a:off x="899592" y="2420888"/>
            <a:ext cx="1584176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>
            <a:off x="899592" y="2420888"/>
            <a:ext cx="0" cy="100811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مستدير الزوايا 20"/>
          <p:cNvSpPr/>
          <p:nvPr/>
        </p:nvSpPr>
        <p:spPr>
          <a:xfrm>
            <a:off x="7308304" y="3501008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سـ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5220072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ـسـ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298782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ـس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467544" y="3429000"/>
            <a:ext cx="1296144" cy="936104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س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812360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سَ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660232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سِ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5508104" y="476672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سُ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1331640" y="476673"/>
            <a:ext cx="1152128" cy="1296143"/>
          </a:xfrm>
          <a:prstGeom prst="roundRect">
            <a:avLst>
              <a:gd name="adj" fmla="val 35480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سْ</a:t>
            </a:r>
            <a:endParaRPr lang="ar-SA" sz="5400" b="1" dirty="0">
              <a:solidFill>
                <a:srgbClr val="FFFF00"/>
              </a:solidFill>
            </a:endParaRPr>
          </a:p>
        </p:txBody>
      </p:sp>
      <p:sp>
        <p:nvSpPr>
          <p:cNvPr id="9" name="متوازي أضلاع 8"/>
          <p:cNvSpPr/>
          <p:nvPr/>
        </p:nvSpPr>
        <p:spPr>
          <a:xfrm>
            <a:off x="687625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سَاحَة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5" name="متوازي أضلاع 24"/>
          <p:cNvSpPr/>
          <p:nvPr/>
        </p:nvSpPr>
        <p:spPr>
          <a:xfrm>
            <a:off x="4644008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فَسِيْحَة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7" name="متوازي أضلاع 26"/>
          <p:cNvSpPr/>
          <p:nvPr/>
        </p:nvSpPr>
        <p:spPr>
          <a:xfrm>
            <a:off x="2555776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تَكْنِسُ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28" name="متوازي أضلاع 27"/>
          <p:cNvSpPr/>
          <p:nvPr/>
        </p:nvSpPr>
        <p:spPr>
          <a:xfrm>
            <a:off x="179512" y="5157192"/>
            <a:ext cx="2088232" cy="936104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C00000"/>
                </a:solidFill>
              </a:rPr>
              <a:t>أَدْرُسُ</a:t>
            </a:r>
          </a:p>
        </p:txBody>
      </p:sp>
      <p:cxnSp>
        <p:nvCxnSpPr>
          <p:cNvPr id="29" name="رابط كسهم مستقيم 28"/>
          <p:cNvCxnSpPr/>
          <p:nvPr/>
        </p:nvCxnSpPr>
        <p:spPr>
          <a:xfrm>
            <a:off x="8028384" y="4437112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>
            <a:off x="5868144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356388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1043608" y="4365104"/>
            <a:ext cx="0" cy="72008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7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4" grpId="0" animBg="1"/>
      <p:bldP spid="26" grpId="0" animBg="1"/>
      <p:bldP spid="2" grpId="0" animBg="1"/>
      <p:bldP spid="15" grpId="0" animBg="1"/>
      <p:bldP spid="17" grpId="0" animBg="1"/>
      <p:bldP spid="23" grpId="0" animBg="1"/>
      <p:bldP spid="9" grpId="0" animBg="1"/>
      <p:bldP spid="25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470</Words>
  <Application>Microsoft Office PowerPoint</Application>
  <PresentationFormat>عرض على الشاشة (3:4)‏</PresentationFormat>
  <Paragraphs>464</Paragraphs>
  <Slides>36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37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إبراهيم</dc:creator>
  <cp:lastModifiedBy>إبراهيم</cp:lastModifiedBy>
  <cp:revision>35</cp:revision>
  <dcterms:created xsi:type="dcterms:W3CDTF">2013-11-26T03:16:47Z</dcterms:created>
  <dcterms:modified xsi:type="dcterms:W3CDTF">2013-12-01T19:15:50Z</dcterms:modified>
</cp:coreProperties>
</file>